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8" r:id="rId1"/>
  </p:sldMasterIdLst>
  <p:notesMasterIdLst>
    <p:notesMasterId r:id="rId52"/>
  </p:notesMasterIdLst>
  <p:handoutMasterIdLst>
    <p:handoutMasterId r:id="rId53"/>
  </p:handoutMasterIdLst>
  <p:sldIdLst>
    <p:sldId id="256" r:id="rId2"/>
    <p:sldId id="281" r:id="rId3"/>
    <p:sldId id="257" r:id="rId4"/>
    <p:sldId id="263" r:id="rId5"/>
    <p:sldId id="264" r:id="rId6"/>
    <p:sldId id="291" r:id="rId7"/>
    <p:sldId id="265" r:id="rId8"/>
    <p:sldId id="259" r:id="rId9"/>
    <p:sldId id="286" r:id="rId10"/>
    <p:sldId id="266" r:id="rId11"/>
    <p:sldId id="292" r:id="rId12"/>
    <p:sldId id="283" r:id="rId13"/>
    <p:sldId id="260" r:id="rId14"/>
    <p:sldId id="267" r:id="rId15"/>
    <p:sldId id="294" r:id="rId16"/>
    <p:sldId id="282" r:id="rId17"/>
    <p:sldId id="261" r:id="rId18"/>
    <p:sldId id="268" r:id="rId19"/>
    <p:sldId id="269" r:id="rId20"/>
    <p:sldId id="297" r:id="rId21"/>
    <p:sldId id="284" r:id="rId22"/>
    <p:sldId id="270" r:id="rId23"/>
    <p:sldId id="271" r:id="rId24"/>
    <p:sldId id="272" r:id="rId25"/>
    <p:sldId id="290" r:id="rId26"/>
    <p:sldId id="285" r:id="rId27"/>
    <p:sldId id="273" r:id="rId28"/>
    <p:sldId id="274" r:id="rId29"/>
    <p:sldId id="293" r:id="rId30"/>
    <p:sldId id="287" r:id="rId31"/>
    <p:sldId id="275" r:id="rId32"/>
    <p:sldId id="296" r:id="rId33"/>
    <p:sldId id="288" r:id="rId34"/>
    <p:sldId id="276" r:id="rId35"/>
    <p:sldId id="277" r:id="rId36"/>
    <p:sldId id="295" r:id="rId37"/>
    <p:sldId id="289" r:id="rId38"/>
    <p:sldId id="262" r:id="rId39"/>
    <p:sldId id="278" r:id="rId40"/>
    <p:sldId id="306" r:id="rId41"/>
    <p:sldId id="299" r:id="rId42"/>
    <p:sldId id="298" r:id="rId43"/>
    <p:sldId id="300" r:id="rId44"/>
    <p:sldId id="301" r:id="rId45"/>
    <p:sldId id="302" r:id="rId46"/>
    <p:sldId id="303" r:id="rId47"/>
    <p:sldId id="304" r:id="rId48"/>
    <p:sldId id="305" r:id="rId49"/>
    <p:sldId id="280" r:id="rId50"/>
    <p:sldId id="27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2449"/>
    <a:srgbClr val="05112A"/>
    <a:srgbClr val="F4F7FB"/>
    <a:srgbClr val="0006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A92D4C-1419-AA27-6732-6E74EAF17B0C}" v="2" dt="2026-01-22T20:59:30.555"/>
    <p1510:client id="{D9A31D47-676D-4655-8ABC-E1BD37F3BF64}" v="28" dt="2026-01-22T16:45:30.1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22" autoAdjust="0"/>
  </p:normalViewPr>
  <p:slideViewPr>
    <p:cSldViewPr snapToGrid="0">
      <p:cViewPr varScale="1">
        <p:scale>
          <a:sx n="57" d="100"/>
          <a:sy n="57" d="100"/>
        </p:scale>
        <p:origin x="159" y="-171"/>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382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Adamson" userId="S::hadamson@nagios.com::09fd4415-bbe2-4dc3-8b30-ba5f13465180" providerId="AD" clId="Web-{57A92D4C-1419-AA27-6732-6E74EAF17B0C}"/>
    <pc:docChg chg="delSld">
      <pc:chgData name="Hannah Adamson" userId="S::hadamson@nagios.com::09fd4415-bbe2-4dc3-8b30-ba5f13465180" providerId="AD" clId="Web-{57A92D4C-1419-AA27-6732-6E74EAF17B0C}" dt="2026-01-22T20:59:30.555" v="0"/>
      <pc:docMkLst>
        <pc:docMk/>
      </pc:docMkLst>
      <pc:sldChg chg="del">
        <pc:chgData name="Hannah Adamson" userId="S::hadamson@nagios.com::09fd4415-bbe2-4dc3-8b30-ba5f13465180" providerId="AD" clId="Web-{57A92D4C-1419-AA27-6732-6E74EAF17B0C}" dt="2026-01-22T20:59:30.555" v="0"/>
        <pc:sldMkLst>
          <pc:docMk/>
          <pc:sldMk cId="4130218576" sldId="257"/>
        </pc:sldMkLst>
      </pc:sldChg>
    </pc:docChg>
  </pc:docChgLst>
  <pc:docChgLst>
    <pc:chgData name="Hannah Adamson" userId="09fd4415-bbe2-4dc3-8b30-ba5f13465180" providerId="ADAL" clId="{7ACDCBC2-F85C-4961-B684-E3148997EF1C}"/>
    <pc:docChg chg="custSel modSld modMainMaster">
      <pc:chgData name="Hannah Adamson" userId="09fd4415-bbe2-4dc3-8b30-ba5f13465180" providerId="ADAL" clId="{7ACDCBC2-F85C-4961-B684-E3148997EF1C}" dt="2026-01-22T16:45:30.151" v="35"/>
      <pc:docMkLst>
        <pc:docMk/>
      </pc:docMkLst>
      <pc:sldMasterChg chg="addSldLayout modSldLayout">
        <pc:chgData name="Hannah Adamson" userId="09fd4415-bbe2-4dc3-8b30-ba5f13465180" providerId="ADAL" clId="{7ACDCBC2-F85C-4961-B684-E3148997EF1C}" dt="2026-01-22T16:45:30.151" v="35"/>
        <pc:sldMasterMkLst>
          <pc:docMk/>
          <pc:sldMasterMk cId="2011595462" sldId="2147483908"/>
        </pc:sldMasterMkLst>
        <pc:sldLayoutChg chg="addSp delSp modSp mod setBg">
          <pc:chgData name="Hannah Adamson" userId="09fd4415-bbe2-4dc3-8b30-ba5f13465180" providerId="ADAL" clId="{7ACDCBC2-F85C-4961-B684-E3148997EF1C}" dt="2026-01-22T16:40:36.754" v="7"/>
          <pc:sldLayoutMkLst>
            <pc:docMk/>
            <pc:sldMasterMk cId="2011595462" sldId="2147483908"/>
            <pc:sldLayoutMk cId="3127563028" sldId="2147483920"/>
          </pc:sldLayoutMkLst>
          <pc:picChg chg="add del mod">
            <ac:chgData name="Hannah Adamson" userId="09fd4415-bbe2-4dc3-8b30-ba5f13465180" providerId="ADAL" clId="{7ACDCBC2-F85C-4961-B684-E3148997EF1C}" dt="2026-01-22T16:40:03.661" v="2" actId="478"/>
            <ac:picMkLst>
              <pc:docMk/>
              <pc:sldMasterMk cId="2011595462" sldId="2147483908"/>
              <pc:sldLayoutMk cId="3127563028" sldId="2147483920"/>
              <ac:picMk id="5" creationId="{856EBA69-3498-F9BC-08A0-8565088B86DC}"/>
            </ac:picMkLst>
          </pc:picChg>
        </pc:sldLayoutChg>
        <pc:sldLayoutChg chg="add mod modTransition setBg">
          <pc:chgData name="Hannah Adamson" userId="09fd4415-bbe2-4dc3-8b30-ba5f13465180" providerId="ADAL" clId="{7ACDCBC2-F85C-4961-B684-E3148997EF1C}" dt="2026-01-22T16:43:47.607" v="17"/>
          <pc:sldLayoutMkLst>
            <pc:docMk/>
            <pc:sldMasterMk cId="2011595462" sldId="2147483908"/>
            <pc:sldLayoutMk cId="2460739655" sldId="2147483921"/>
          </pc:sldLayoutMkLst>
        </pc:sldLayoutChg>
        <pc:sldLayoutChg chg="add mod modTransition setBg">
          <pc:chgData name="Hannah Adamson" userId="09fd4415-bbe2-4dc3-8b30-ba5f13465180" providerId="ADAL" clId="{7ACDCBC2-F85C-4961-B684-E3148997EF1C}" dt="2026-01-22T16:44:09.353" v="20"/>
          <pc:sldLayoutMkLst>
            <pc:docMk/>
            <pc:sldMasterMk cId="2011595462" sldId="2147483908"/>
            <pc:sldLayoutMk cId="99050256" sldId="2147483922"/>
          </pc:sldLayoutMkLst>
        </pc:sldLayoutChg>
        <pc:sldLayoutChg chg="add mod modTransition setBg">
          <pc:chgData name="Hannah Adamson" userId="09fd4415-bbe2-4dc3-8b30-ba5f13465180" providerId="ADAL" clId="{7ACDCBC2-F85C-4961-B684-E3148997EF1C}" dt="2026-01-22T16:44:29.427" v="26"/>
          <pc:sldLayoutMkLst>
            <pc:docMk/>
            <pc:sldMasterMk cId="2011595462" sldId="2147483908"/>
            <pc:sldLayoutMk cId="4207375971" sldId="2147483923"/>
          </pc:sldLayoutMkLst>
        </pc:sldLayoutChg>
        <pc:sldLayoutChg chg="add mod modTransition setBg">
          <pc:chgData name="Hannah Adamson" userId="09fd4415-bbe2-4dc3-8b30-ba5f13465180" providerId="ADAL" clId="{7ACDCBC2-F85C-4961-B684-E3148997EF1C}" dt="2026-01-22T16:44:48.345" v="29"/>
          <pc:sldLayoutMkLst>
            <pc:docMk/>
            <pc:sldMasterMk cId="2011595462" sldId="2147483908"/>
            <pc:sldLayoutMk cId="1657004264" sldId="2147483924"/>
          </pc:sldLayoutMkLst>
        </pc:sldLayoutChg>
        <pc:sldLayoutChg chg="add mod modTransition setBg">
          <pc:chgData name="Hannah Adamson" userId="09fd4415-bbe2-4dc3-8b30-ba5f13465180" providerId="ADAL" clId="{7ACDCBC2-F85C-4961-B684-E3148997EF1C}" dt="2026-01-22T16:45:06.084" v="32"/>
          <pc:sldLayoutMkLst>
            <pc:docMk/>
            <pc:sldMasterMk cId="2011595462" sldId="2147483908"/>
            <pc:sldLayoutMk cId="4275803274" sldId="2147483925"/>
          </pc:sldLayoutMkLst>
        </pc:sldLayoutChg>
        <pc:sldLayoutChg chg="add mod modTransition setBg">
          <pc:chgData name="Hannah Adamson" userId="09fd4415-bbe2-4dc3-8b30-ba5f13465180" providerId="ADAL" clId="{7ACDCBC2-F85C-4961-B684-E3148997EF1C}" dt="2026-01-22T16:45:30.151" v="35"/>
          <pc:sldLayoutMkLst>
            <pc:docMk/>
            <pc:sldMasterMk cId="2011595462" sldId="2147483908"/>
            <pc:sldLayoutMk cId="732830430" sldId="2147483926"/>
          </pc:sldLayoutMkLst>
        </pc:sldLayoutChg>
        <pc:sldLayoutChg chg="add mod modTransition">
          <pc:chgData name="Hannah Adamson" userId="09fd4415-bbe2-4dc3-8b30-ba5f13465180" providerId="ADAL" clId="{7ACDCBC2-F85C-4961-B684-E3148997EF1C}" dt="2026-01-22T16:42:46.757" v="14" actId="2890"/>
          <pc:sldLayoutMkLst>
            <pc:docMk/>
            <pc:sldMasterMk cId="2011595462" sldId="2147483908"/>
            <pc:sldLayoutMk cId="2950087678" sldId="2147483927"/>
          </pc:sldLayoutMkLst>
        </pc:sldLayoutChg>
      </pc:sldMasterChg>
    </pc:docChg>
  </pc:docChgLst>
  <pc:docChgLst>
    <pc:chgData clId="Web-{57A92D4C-1419-AA27-6732-6E74EAF17B0C}"/>
    <pc:docChg chg="addSld">
      <pc:chgData name="" userId="" providerId="" clId="Web-{57A92D4C-1419-AA27-6732-6E74EAF17B0C}" dt="2026-01-22T20:59:27.601" v="0"/>
      <pc:docMkLst>
        <pc:docMk/>
      </pc:docMkLst>
      <pc:sldChg chg="new">
        <pc:chgData name="" userId="" providerId="" clId="Web-{57A92D4C-1419-AA27-6732-6E74EAF17B0C}" dt="2026-01-22T20:59:27.601" v="0"/>
        <pc:sldMkLst>
          <pc:docMk/>
          <pc:sldMk cId="4130218576" sldId="25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8AA4BA29-4A72-019D-293C-9D3ED285710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 xmlns:a16="http://schemas.microsoft.com/office/drawing/2014/main" id="{73E71038-8154-ACE4-8CF8-A1E1D672320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B3DFCE-B136-436B-A519-BEBCB7D6632C}" type="datetimeFigureOut">
              <a:rPr lang="en-US" smtClean="0"/>
              <a:t>9/15/2026</a:t>
            </a:fld>
            <a:endParaRPr lang="en-US"/>
          </a:p>
        </p:txBody>
      </p:sp>
      <p:sp>
        <p:nvSpPr>
          <p:cNvPr id="4" name="Footer Placeholder 3">
            <a:extLst>
              <a:ext uri="{FF2B5EF4-FFF2-40B4-BE49-F238E27FC236}">
                <a16:creationId xmlns="" xmlns:a16="http://schemas.microsoft.com/office/drawing/2014/main" id="{13B23A6C-2391-12FF-68E8-818C2D54A35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AB5AA810-2ED0-DE2A-4BCC-9A62D586ED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84468D-2A99-4407-A7D3-265F5AEC97F0}" type="slidenum">
              <a:rPr lang="en-US" smtClean="0"/>
              <a:t>‹#›</a:t>
            </a:fld>
            <a:endParaRPr lang="en-US"/>
          </a:p>
        </p:txBody>
      </p:sp>
    </p:spTree>
    <p:extLst>
      <p:ext uri="{BB962C8B-B14F-4D97-AF65-F5344CB8AC3E}">
        <p14:creationId xmlns:p14="http://schemas.microsoft.com/office/powerpoint/2010/main" val="5648595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78B385-1834-264A-8306-6A46C531B9F7}"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235F84-76FA-0C40-883C-2E67387AC0F0}" type="slidenum">
              <a:rPr lang="en-US" smtClean="0"/>
              <a:t>‹#›</a:t>
            </a:fld>
            <a:endParaRPr lang="en-US"/>
          </a:p>
        </p:txBody>
      </p:sp>
    </p:spTree>
    <p:extLst>
      <p:ext uri="{BB962C8B-B14F-4D97-AF65-F5344CB8AC3E}">
        <p14:creationId xmlns:p14="http://schemas.microsoft.com/office/powerpoint/2010/main" val="2919984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235F84-76FA-0C40-883C-2E67387AC0F0}" type="slidenum">
              <a:rPr lang="en-US" smtClean="0"/>
              <a:t>1</a:t>
            </a:fld>
            <a:endParaRPr lang="en-US"/>
          </a:p>
        </p:txBody>
      </p:sp>
    </p:spTree>
    <p:extLst>
      <p:ext uri="{BB962C8B-B14F-4D97-AF65-F5344CB8AC3E}">
        <p14:creationId xmlns:p14="http://schemas.microsoft.com/office/powerpoint/2010/main" val="718696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a:t>
            </a:r>
            <a:r>
              <a:rPr lang="en-US" dirty="0"/>
              <a:t>what is an </a:t>
            </a:r>
            <a:r>
              <a:rPr lang="en-US" dirty="0" err="1"/>
              <a:t>AstropotaPOD</a:t>
            </a:r>
            <a:r>
              <a:rPr lang="en-US" dirty="0"/>
              <a:t>? It’s my semi-autonomous backyard observatory, designed to protect about a hundred pounds of precision astrophotography </a:t>
            </a:r>
            <a:r>
              <a:rPr lang="en-US" dirty="0" smtClean="0"/>
              <a:t>gear worth tens </a:t>
            </a:r>
            <a:r>
              <a:rPr lang="en-US" dirty="0" err="1" smtClean="0"/>
              <a:t>fo</a:t>
            </a:r>
            <a:r>
              <a:rPr lang="en-US" dirty="0" smtClean="0"/>
              <a:t> thousands of dollars, all </a:t>
            </a:r>
            <a:r>
              <a:rPr lang="en-US" dirty="0"/>
              <a:t>while operating </a:t>
            </a:r>
            <a:r>
              <a:rPr lang="en-US" dirty="0" smtClean="0"/>
              <a:t>unattended under </a:t>
            </a:r>
            <a:r>
              <a:rPr lang="en-US" dirty="0"/>
              <a:t>an open </a:t>
            </a:r>
            <a:r>
              <a:rPr lang="en-US" dirty="0" smtClean="0"/>
              <a:t>sky.</a:t>
            </a:r>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3</a:t>
            </a:fld>
            <a:endParaRPr lang="en-US"/>
          </a:p>
        </p:txBody>
      </p:sp>
    </p:spTree>
    <p:extLst>
      <p:ext uri="{BB962C8B-B14F-4D97-AF65-F5344CB8AC3E}">
        <p14:creationId xmlns:p14="http://schemas.microsoft.com/office/powerpoint/2010/main" val="3613743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gear </a:t>
            </a:r>
            <a:r>
              <a:rPr lang="en-US" dirty="0" smtClean="0"/>
              <a:t>itself: cooled </a:t>
            </a:r>
            <a:r>
              <a:rPr lang="en-US" dirty="0"/>
              <a:t>cameras, motorized mounts, optical </a:t>
            </a:r>
            <a:r>
              <a:rPr lang="en-US" dirty="0" smtClean="0"/>
              <a:t>tubes, is </a:t>
            </a:r>
            <a:r>
              <a:rPr lang="en-US" dirty="0"/>
              <a:t>engineered to collect light for hours without human intervention. But the physical observatory structure has a big constraint: a completely </a:t>
            </a:r>
            <a:r>
              <a:rPr lang="en-US" dirty="0" smtClean="0"/>
              <a:t>manually operated half-dome, clamshell lid.</a:t>
            </a:r>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4</a:t>
            </a:fld>
            <a:endParaRPr lang="en-US"/>
          </a:p>
        </p:txBody>
      </p:sp>
    </p:spTree>
    <p:extLst>
      <p:ext uri="{BB962C8B-B14F-4D97-AF65-F5344CB8AC3E}">
        <p14:creationId xmlns:p14="http://schemas.microsoft.com/office/powerpoint/2010/main" val="4254435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5</a:t>
            </a:fld>
            <a:endParaRPr lang="en-US"/>
          </a:p>
        </p:txBody>
      </p:sp>
    </p:spTree>
    <p:extLst>
      <p:ext uri="{BB962C8B-B14F-4D97-AF65-F5344CB8AC3E}">
        <p14:creationId xmlns:p14="http://schemas.microsoft.com/office/powerpoint/2010/main" val="1767539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t>
            </a:r>
            <a:r>
              <a:rPr lang="en-US" dirty="0"/>
              <a:t>give you a real sense of what this equipment lives through—this isn't a climate-controlled server room in a data center. This is the operating environment.</a:t>
            </a:r>
          </a:p>
          <a:p>
            <a:endParaRPr lang="en-US" dirty="0"/>
          </a:p>
          <a:p>
            <a:r>
              <a:rPr lang="en-US" dirty="0"/>
              <a:t>We're talking sub-zero winter temperatures, rapid frost and dew formation, and sudden squalls. When something goes wrong out here at 2:00 AM, I don't just need to know about it—I need to know immediately, accurately, and with zero room for false positives before thousands of dollars of glass and electronics freeze or get soaked</a:t>
            </a:r>
            <a:r>
              <a:rPr lang="en-US" dirty="0" smtClean="0"/>
              <a:t>.</a:t>
            </a:r>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7</a:t>
            </a:fld>
            <a:endParaRPr lang="en-US"/>
          </a:p>
        </p:txBody>
      </p:sp>
    </p:spTree>
    <p:extLst>
      <p:ext uri="{BB962C8B-B14F-4D97-AF65-F5344CB8AC3E}">
        <p14:creationId xmlns:p14="http://schemas.microsoft.com/office/powerpoint/2010/main" val="1178591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a:t>
            </a:r>
            <a:r>
              <a:rPr lang="en-US" dirty="0"/>
              <a:t>seen the hardware, the site constraints, and what an Upstate New York winter looks like. Now let's look at how we solve it.</a:t>
            </a:r>
          </a:p>
          <a:p>
            <a:endParaRPr lang="en-US" dirty="0"/>
          </a:p>
          <a:p>
            <a:r>
              <a:rPr lang="en-US" dirty="0"/>
              <a:t>This next section is about 'Building the Brain'—how we take Nagios XI out of its traditional server-room comfort zone and transform it into an autonomous cyber-physical safety engine</a:t>
            </a:r>
            <a:r>
              <a:rPr lang="en-US" dirty="0" smtClean="0"/>
              <a:t>.</a:t>
            </a:r>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8</a:t>
            </a:fld>
            <a:endParaRPr lang="en-US"/>
          </a:p>
        </p:txBody>
      </p:sp>
    </p:spTree>
    <p:extLst>
      <p:ext uri="{BB962C8B-B14F-4D97-AF65-F5344CB8AC3E}">
        <p14:creationId xmlns:p14="http://schemas.microsoft.com/office/powerpoint/2010/main" val="2058259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t>
            </a:r>
            <a:r>
              <a:rPr lang="en-US" dirty="0"/>
              <a:t>is the complete system architecture.</a:t>
            </a:r>
          </a:p>
          <a:p>
            <a:endParaRPr lang="en-US" dirty="0"/>
          </a:p>
          <a:p>
            <a:r>
              <a:rPr lang="en-US" dirty="0"/>
              <a:t>Telemetry flows from telescope software, weather sensors, and power controllers straight into Nagios XI. From there, Nagios XI splits its job into two parallel streams:</a:t>
            </a:r>
          </a:p>
          <a:p>
            <a:endParaRPr lang="en-US" dirty="0"/>
          </a:p>
          <a:p>
            <a:r>
              <a:rPr lang="en-US" dirty="0" smtClean="0"/>
              <a:t>First, </a:t>
            </a:r>
            <a:r>
              <a:rPr lang="en-US" dirty="0"/>
              <a:t>performance metrics flow into </a:t>
            </a:r>
            <a:r>
              <a:rPr lang="en-US" dirty="0" err="1"/>
              <a:t>InfluxDB</a:t>
            </a:r>
            <a:r>
              <a:rPr lang="en-US" dirty="0"/>
              <a:t> and </a:t>
            </a:r>
            <a:r>
              <a:rPr lang="en-US" dirty="0" err="1"/>
              <a:t>Grafana</a:t>
            </a:r>
            <a:r>
              <a:rPr lang="en-US" dirty="0"/>
              <a:t>. This gives me historical visualizations—I can track temperature drops, dew point curves, and power consumption over time.</a:t>
            </a:r>
          </a:p>
          <a:p>
            <a:endParaRPr lang="en-US" dirty="0"/>
          </a:p>
          <a:p>
            <a:r>
              <a:rPr lang="en-US" dirty="0" smtClean="0"/>
              <a:t>Second, </a:t>
            </a:r>
            <a:r>
              <a:rPr lang="en-US" dirty="0"/>
              <a:t>Nagios BPI evaluates real-time health logic. When BPI flags a true critical state, it fires event handlers into Home Assistant and Alexa to trigger physical room alarms and voice warnings.</a:t>
            </a:r>
          </a:p>
          <a:p>
            <a:endParaRPr lang="en-US" dirty="0"/>
          </a:p>
          <a:p>
            <a:r>
              <a:rPr lang="en-US" dirty="0"/>
              <a:t>The result is a closed loop: real-time hardware protection when an issue occurs, and long-term observability through </a:t>
            </a:r>
            <a:r>
              <a:rPr lang="en-US" dirty="0" err="1"/>
              <a:t>Grafana</a:t>
            </a:r>
            <a:r>
              <a:rPr lang="en-US" dirty="0"/>
              <a:t> dashboards</a:t>
            </a:r>
            <a:r>
              <a:rPr lang="en-US" dirty="0" smtClean="0"/>
              <a:t>.</a:t>
            </a:r>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10</a:t>
            </a:fld>
            <a:endParaRPr lang="en-US"/>
          </a:p>
        </p:txBody>
      </p:sp>
    </p:spTree>
    <p:extLst>
      <p:ext uri="{BB962C8B-B14F-4D97-AF65-F5344CB8AC3E}">
        <p14:creationId xmlns:p14="http://schemas.microsoft.com/office/powerpoint/2010/main" val="818812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"Once you look under the hood of the ingestion layer, you realize the observatory isn't just listening to local sensors—it's evaluating the total atmospheric and spatial environment.</a:t>
            </a:r>
            <a:endParaRPr lang="en-US" dirty="0"/>
          </a:p>
          <a:p>
            <a:r>
              <a:rPr lang="en-US" i="1" dirty="0"/>
              <a:t>We pull macro weather data from the National Weather Service and </a:t>
            </a:r>
            <a:r>
              <a:rPr lang="en-US" i="1" dirty="0" err="1"/>
              <a:t>OpenWeatherMap</a:t>
            </a:r>
            <a:r>
              <a:rPr lang="en-US" i="1" dirty="0"/>
              <a:t> APIs for regional cloud cover and approaching rain fronts. We even query NOAA's Space Weather Prediction Center—monitoring the geomagnetic K-index to track solar storms and aurora activity that impact imaging quality or GPS tracking.</a:t>
            </a:r>
            <a:r>
              <a:rPr lang="en-US" dirty="0"/>
              <a:t> </a:t>
            </a:r>
          </a:p>
          <a:p>
            <a:r>
              <a:rPr lang="en-US" i="1" dirty="0"/>
              <a:t>At the ground level, local microclimate sensors and equipment power metrics stream over MQTT and JSON.</a:t>
            </a:r>
            <a:endParaRPr lang="en-US" dirty="0"/>
          </a:p>
          <a:p>
            <a:r>
              <a:rPr lang="en-US" i="1" dirty="0"/>
              <a:t>Nagios XI sits in the middle as the great normalizer. Using a hybrid mix of active polling scripts and passive MQTT traps, it takes all these completely disparate data sources—from federal satellite APIs down to a local serial port—and translates them into standardized Nagios states with clean performance data."</a:t>
            </a:r>
            <a:endParaRPr lang="en-US" dirty="0"/>
          </a:p>
          <a:p>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14</a:t>
            </a:fld>
            <a:endParaRPr lang="en-US"/>
          </a:p>
        </p:txBody>
      </p:sp>
    </p:spTree>
    <p:extLst>
      <p:ext uri="{BB962C8B-B14F-4D97-AF65-F5344CB8AC3E}">
        <p14:creationId xmlns:p14="http://schemas.microsoft.com/office/powerpoint/2010/main" val="1486575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"So how does Nagios XI take all these completely different data feeds—from space weather satellite APIs down to a local 12-volt power box—and pull them together?</a:t>
            </a:r>
            <a:endParaRPr lang="en-US" dirty="0"/>
          </a:p>
          <a:p>
            <a:r>
              <a:rPr lang="en-US" i="1" dirty="0"/>
              <a:t>First, it normalizes everything. It doesn't matter if data comes in as a JSON payload, an XML feed from NWS, or an MQTT string—Nagios turns every single metric into a standardized Nagios return code.</a:t>
            </a:r>
            <a:endParaRPr lang="en-US" dirty="0"/>
          </a:p>
          <a:p>
            <a:r>
              <a:rPr lang="en-US" i="1" dirty="0"/>
              <a:t>Second, it uses host and service groups to organize the observatory into logical domains: the Macro Environment, the Observatory Hardware, and the Imaging Payload.</a:t>
            </a:r>
            <a:endParaRPr lang="en-US" dirty="0"/>
          </a:p>
          <a:p>
            <a:r>
              <a:rPr lang="en-US" i="1" dirty="0"/>
              <a:t>Third—and this is critical—it applies dynamic </a:t>
            </a:r>
            <a:r>
              <a:rPr lang="en-US" i="1" dirty="0" err="1"/>
              <a:t>timeperiods</a:t>
            </a:r>
            <a:r>
              <a:rPr lang="en-US" i="1" dirty="0"/>
              <a:t> and dependencies. We don't need high-frequency checks for sky quality at noon when the sun is out, but we need sub-second monitoring during astronomical night when the roof is rolled back.</a:t>
            </a:r>
            <a:endParaRPr lang="en-US" dirty="0"/>
          </a:p>
          <a:p>
            <a:r>
              <a:rPr lang="en-US" i="1" dirty="0"/>
              <a:t>Once Nagios XI has normalized and grouped all these moving parts, we have a clean, structured foundation. And that sets up the next crucial step: passing these normalized groups into Nagios BPI to make intelligent, multi-condition decisions."</a:t>
            </a:r>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19</a:t>
            </a:fld>
            <a:endParaRPr lang="en-US"/>
          </a:p>
        </p:txBody>
      </p:sp>
    </p:spTree>
    <p:extLst>
      <p:ext uri="{BB962C8B-B14F-4D97-AF65-F5344CB8AC3E}">
        <p14:creationId xmlns:p14="http://schemas.microsoft.com/office/powerpoint/2010/main" val="374183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"Now we reach the brain of the operation: Nagios BPI, or Business Process Intelligence.</a:t>
            </a:r>
            <a:endParaRPr lang="en-US" dirty="0"/>
          </a:p>
          <a:p>
            <a:r>
              <a:rPr lang="en-US" i="1" dirty="0"/>
              <a:t>In traditional IT, if a server CPU hits 99%, it's bad regardless. But in a physical observatory, single metrics are completely meaningless without context.</a:t>
            </a:r>
            <a:endParaRPr lang="en-US" dirty="0"/>
          </a:p>
          <a:p>
            <a:r>
              <a:rPr lang="en-US" i="1" dirty="0"/>
              <a:t>Consider rain: If rain is detected at 2:00 AM, is that a critical alert? If the observatory roof is closed and locked, no—it's just a rainy night, and I should keep sleeping. But if the roof is open and the camera is capturing exposures, rain is a catastrophic failure</a:t>
            </a:r>
            <a:r>
              <a:rPr lang="en-US" i="1" dirty="0" smtClean="0"/>
              <a:t>.</a:t>
            </a:r>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23</a:t>
            </a:fld>
            <a:endParaRPr lang="en-US"/>
          </a:p>
        </p:txBody>
      </p:sp>
    </p:spTree>
    <p:extLst>
      <p:ext uri="{BB962C8B-B14F-4D97-AF65-F5344CB8AC3E}">
        <p14:creationId xmlns:p14="http://schemas.microsoft.com/office/powerpoint/2010/main" val="906461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Standard Nagios service checks evaluate metrics in isolation. BPI lets us build a meta-service that looks at the entire picture simultaneously. It evaluates Roof State, Environmental Threat, and Imaging Activity as a single mathematical group.</a:t>
            </a:r>
            <a:endParaRPr lang="en-US" dirty="0"/>
          </a:p>
          <a:p>
            <a:r>
              <a:rPr lang="en-US" i="1" dirty="0"/>
              <a:t>If Roof is OPEN AND Rain is CRITICAL, BPI flips the master state to CRITICAL. If the roof is closed, it suppresses the alert. That contextual logic is what gives us absolute reliability with zero false-alarm wake-up calls."</a:t>
            </a:r>
            <a:endParaRPr lang="en-US" dirty="0"/>
          </a:p>
          <a:p>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24</a:t>
            </a:fld>
            <a:endParaRPr lang="en-US"/>
          </a:p>
        </p:txBody>
      </p:sp>
    </p:spTree>
    <p:extLst>
      <p:ext uri="{BB962C8B-B14F-4D97-AF65-F5344CB8AC3E}">
        <p14:creationId xmlns:p14="http://schemas.microsoft.com/office/powerpoint/2010/main" val="2045181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"Now that Nagios BPI is acting as the state-aware decision engine, we face the final hurdle: what happens when BPI actually flags a CRITICAL state at 3:00 AM?</a:t>
            </a:r>
            <a:endParaRPr lang="en-US" dirty="0"/>
          </a:p>
          <a:p>
            <a:r>
              <a:rPr lang="en-US" i="1" dirty="0"/>
              <a:t>Sending an email or a quiet phone notification isn't going to cut it when thousands of dollars of glass and electronics are exposed to a sudden downpour.</a:t>
            </a:r>
            <a:endParaRPr lang="en-US" dirty="0"/>
          </a:p>
          <a:p>
            <a:r>
              <a:rPr lang="en-US" i="1" dirty="0"/>
              <a:t>In this next section, we look at 'Real-World Alerts &amp; Escalation'—how we hook Nagios XI event handlers directly into Home Assistant and smart-home infrastructure to create unavoidable physical alarms."</a:t>
            </a:r>
            <a:endParaRPr lang="en-US" dirty="0"/>
          </a:p>
          <a:p>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27</a:t>
            </a:fld>
            <a:endParaRPr lang="en-US"/>
          </a:p>
        </p:txBody>
      </p:sp>
    </p:spTree>
    <p:extLst>
      <p:ext uri="{BB962C8B-B14F-4D97-AF65-F5344CB8AC3E}">
        <p14:creationId xmlns:p14="http://schemas.microsoft.com/office/powerpoint/2010/main" val="2610493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"Now that Nagios BPI is acting as our state-aware decision engine, what happens when it actually detects a CRITICAL threat at 3:00 AM?</a:t>
            </a:r>
            <a:endParaRPr lang="en-US" dirty="0"/>
          </a:p>
          <a:p>
            <a:r>
              <a:rPr lang="en-US" i="1" dirty="0"/>
              <a:t>Sending a quiet email or a phone buzz isn't going to cut it when thousands of dollars of equipment are sitting under an open sky in a sudden downpour.</a:t>
            </a:r>
            <a:endParaRPr lang="en-US" dirty="0"/>
          </a:p>
          <a:p>
            <a:r>
              <a:rPr lang="en-US" i="1" dirty="0"/>
              <a:t>Here is the exact escalation workflow:</a:t>
            </a:r>
            <a:endParaRPr lang="en-US" dirty="0"/>
          </a:p>
          <a:p>
            <a:r>
              <a:rPr lang="en-US" i="1" dirty="0"/>
              <a:t>When BPI flips to CRITICAL, Nagios XI immediately fires a custom event handler script. That event handler hits a secure </a:t>
            </a:r>
            <a:r>
              <a:rPr lang="en-US" i="1" dirty="0" err="1"/>
              <a:t>webhook</a:t>
            </a:r>
            <a:r>
              <a:rPr lang="en-US" i="1" dirty="0"/>
              <a:t> on Home Assistant.</a:t>
            </a:r>
            <a:endParaRPr lang="en-US" dirty="0"/>
          </a:p>
          <a:p>
            <a:r>
              <a:rPr lang="en-US" i="1" dirty="0"/>
              <a:t>Home Assistant acts as our physical router: it bypasses iPhone 'Do Not Disturb' settings with high-priority critical push alerts, flashes the bedroom smart lights bright red, and commands Alexa to repeatedly broadcast text-to-speech voice warnings through the house until the roof sensor confirms the observatory is closed and safe."</a:t>
            </a:r>
            <a:endParaRPr lang="en-US" dirty="0"/>
          </a:p>
          <a:p>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28</a:t>
            </a:fld>
            <a:endParaRPr lang="en-US"/>
          </a:p>
        </p:txBody>
      </p:sp>
    </p:spTree>
    <p:extLst>
      <p:ext uri="{BB962C8B-B14F-4D97-AF65-F5344CB8AC3E}">
        <p14:creationId xmlns:p14="http://schemas.microsoft.com/office/powerpoint/2010/main" val="469432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"PowerPoint slides and diagrams are great, but let's see how this actually behaves live.</a:t>
            </a:r>
            <a:endParaRPr lang="en-US" dirty="0"/>
          </a:p>
          <a:p>
            <a:r>
              <a:rPr lang="en-US" i="1" dirty="0"/>
              <a:t>I'm going to run a real-time scenario through the system.</a:t>
            </a:r>
            <a:endParaRPr lang="en-US" dirty="0"/>
          </a:p>
          <a:p>
            <a:r>
              <a:rPr lang="en-US" i="1" dirty="0"/>
              <a:t>First, we have our baseline: the rain sensor is tripped, but because the roof status is registered as CLOSED, Nagios BPI correctly evaluates the state as OK and keeps the house quiet.</a:t>
            </a:r>
            <a:endParaRPr lang="en-US" dirty="0"/>
          </a:p>
          <a:p>
            <a:r>
              <a:rPr lang="en-US" i="1" dirty="0"/>
              <a:t>Now, I'm going to manually flip the observatory roof state to OPEN while the rain trigger is active.</a:t>
            </a:r>
            <a:endParaRPr lang="en-US" dirty="0"/>
          </a:p>
          <a:p>
            <a:r>
              <a:rPr lang="en-US" i="1" dirty="0"/>
              <a:t>Watch Nagios XI: within seconds, BPI evaluates the combined condition, flips the master service to CRITICAL, fires the event handler payload to Home Assistant, and... [trigger live Alexa / light response in the room or video feed]."</a:t>
            </a:r>
            <a:endParaRPr lang="en-US" dirty="0"/>
          </a:p>
          <a:p>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31</a:t>
            </a:fld>
            <a:endParaRPr lang="en-US"/>
          </a:p>
        </p:txBody>
      </p:sp>
    </p:spTree>
    <p:extLst>
      <p:ext uri="{BB962C8B-B14F-4D97-AF65-F5344CB8AC3E}">
        <p14:creationId xmlns:p14="http://schemas.microsoft.com/office/powerpoint/2010/main" val="4201129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"Every complex remote system has edge cases, and building an automated observatory in Upstate New York taught us some hard operational lessons.</a:t>
            </a:r>
            <a:endParaRPr lang="en-US" dirty="0"/>
          </a:p>
          <a:p>
            <a:r>
              <a:rPr lang="en-US" i="1" dirty="0"/>
              <a:t>First is network dependency. While we query cloud APIs like NWS and SWPC, our critical safety logic cannot depend on an internet connection. If the home ISP drops during a blizzard, Nagios and Home Assistant talk locally over the LAN to trigger physical alarms.</a:t>
            </a:r>
            <a:endParaRPr lang="en-US" dirty="0"/>
          </a:p>
          <a:p>
            <a:r>
              <a:rPr lang="en-US" i="1" dirty="0"/>
              <a:t>Second is physical sensor reliability. Rain sensors oxidize, optical lenses freeze over, and hardware drifts. To combat this, we implement staleness watchdogs in Nagios—if a sensor stops reporting data for more than two minutes, Nagios flags a sensor fault state instead of assuming everything is fine.</a:t>
            </a:r>
            <a:endParaRPr lang="en-US" dirty="0"/>
          </a:p>
          <a:p>
            <a:r>
              <a:rPr lang="en-US" i="1" dirty="0"/>
              <a:t>Finally, power loss. A UPS backs up our core controller and Nagios node, giving us enough battery runway to execute an automated, safe roof-park sequence before power drains completely."</a:t>
            </a:r>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35</a:t>
            </a:fld>
            <a:endParaRPr lang="en-US"/>
          </a:p>
        </p:txBody>
      </p:sp>
    </p:spTree>
    <p:extLst>
      <p:ext uri="{BB962C8B-B14F-4D97-AF65-F5344CB8AC3E}">
        <p14:creationId xmlns:p14="http://schemas.microsoft.com/office/powerpoint/2010/main" val="19453086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"To wrap things up: why go through all this effort just to run an observatory in your own backyard?</a:t>
            </a:r>
            <a:endParaRPr lang="en-US" dirty="0"/>
          </a:p>
          <a:p>
            <a:r>
              <a:rPr lang="en-US" i="1" dirty="0"/>
              <a:t>Because 'remote' isn't about miles—it's about operational mindset. Trudging through knee-deep snow at three in the morning because a rain sensor gave a false alarm is a system failure. Treating your backyard setup with the same engineering discipline as a remote enterprise datacenter changes everything.</a:t>
            </a:r>
            <a:endParaRPr lang="en-US" dirty="0"/>
          </a:p>
          <a:p>
            <a:r>
              <a:rPr lang="en-US" i="1" dirty="0"/>
              <a:t>Nagios XI proved to be the ultimate orchestrator here. By pairing its state monitoring and BPI logic with local home automation, we built a system that protects high-value gear, eliminates false wake-up calls, and lets me sleep soundly while the telescope shoots all night.</a:t>
            </a:r>
            <a:endParaRPr lang="en-US" dirty="0"/>
          </a:p>
          <a:p>
            <a:r>
              <a:rPr lang="en-US" i="1" dirty="0"/>
              <a:t>Thank you—and I'd love to take any questions!"</a:t>
            </a:r>
            <a:endParaRPr lang="en-US" dirty="0"/>
          </a:p>
          <a:p>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39</a:t>
            </a:fld>
            <a:endParaRPr lang="en-US"/>
          </a:p>
        </p:txBody>
      </p:sp>
    </p:spTree>
    <p:extLst>
      <p:ext uri="{BB962C8B-B14F-4D97-AF65-F5344CB8AC3E}">
        <p14:creationId xmlns:p14="http://schemas.microsoft.com/office/powerpoint/2010/main" val="2344317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"To wrap things up: why go through all this effort just to run an observatory in your own backyard?</a:t>
            </a:r>
            <a:endParaRPr lang="en-US" dirty="0"/>
          </a:p>
          <a:p>
            <a:r>
              <a:rPr lang="en-US" i="1" dirty="0"/>
              <a:t>Because 'remote' isn't about miles—it's about operational mindset. Trudging through knee-deep snow at three in the morning because a rain sensor gave a false alarm is a system failure. Treating your backyard setup with the same engineering discipline as a remote enterprise datacenter changes everything.</a:t>
            </a:r>
            <a:endParaRPr lang="en-US" dirty="0"/>
          </a:p>
          <a:p>
            <a:r>
              <a:rPr lang="en-US" i="1" dirty="0"/>
              <a:t>Nagios XI proved to be the ultimate orchestrator here. By pairing its state monitoring and BPI logic with local home automation, we built a system that protects high-value gear, eliminates false wake-up calls, and lets me sleep soundly while the telescope shoots all night.</a:t>
            </a:r>
            <a:endParaRPr lang="en-US" dirty="0"/>
          </a:p>
          <a:p>
            <a:r>
              <a:rPr lang="en-US" i="1" dirty="0"/>
              <a:t>Thank you—and I'd love to take any questions!"</a:t>
            </a:r>
            <a:endParaRPr lang="en-US" dirty="0"/>
          </a:p>
          <a:p>
            <a:endParaRPr lang="en-US" dirty="0"/>
          </a:p>
        </p:txBody>
      </p:sp>
      <p:sp>
        <p:nvSpPr>
          <p:cNvPr id="4" name="Slide Number Placeholder 3"/>
          <p:cNvSpPr>
            <a:spLocks noGrp="1"/>
          </p:cNvSpPr>
          <p:nvPr>
            <p:ph type="sldNum" sz="quarter" idx="10"/>
          </p:nvPr>
        </p:nvSpPr>
        <p:spPr/>
        <p:txBody>
          <a:bodyPr/>
          <a:lstStyle/>
          <a:p>
            <a:fld id="{40235F84-76FA-0C40-883C-2E67387AC0F0}" type="slidenum">
              <a:rPr lang="en-US" smtClean="0"/>
              <a:t>40</a:t>
            </a:fld>
            <a:endParaRPr lang="en-US"/>
          </a:p>
        </p:txBody>
      </p:sp>
    </p:spTree>
    <p:extLst>
      <p:ext uri="{BB962C8B-B14F-4D97-AF65-F5344CB8AC3E}">
        <p14:creationId xmlns:p14="http://schemas.microsoft.com/office/powerpoint/2010/main" val="23443178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3" name="Picture 22" descr="A map of the world&#10;&#10;AI-generated content may be incorrect.">
            <a:extLst>
              <a:ext uri="{FF2B5EF4-FFF2-40B4-BE49-F238E27FC236}">
                <a16:creationId xmlns="" xmlns:a16="http://schemas.microsoft.com/office/drawing/2014/main" id="{6C5A7A89-3AB7-4493-95F3-5443C49D90D1}"/>
              </a:ext>
            </a:extLst>
          </p:cNvPr>
          <p:cNvPicPr>
            <a:picLocks noChangeAspect="1"/>
          </p:cNvPicPr>
          <p:nvPr userDrawn="1"/>
        </p:nvPicPr>
        <p:blipFill>
          <a:blip r:embed="rId2">
            <a:alphaModFix amt="70000"/>
            <a:extLst>
              <a:ext uri="{28A0092B-C50C-407E-A947-70E740481C1C}">
                <a14:useLocalDpi xmlns:a14="http://schemas.microsoft.com/office/drawing/2010/main" val="0"/>
              </a:ext>
            </a:extLst>
          </a:blip>
          <a:srcRect l="-13" r="-13"/>
          <a:stretch>
            <a:fillRect/>
          </a:stretch>
        </p:blipFill>
        <p:spPr>
          <a:xfrm>
            <a:off x="0" y="0"/>
            <a:ext cx="12192000" cy="6858000"/>
          </a:xfrm>
          <a:prstGeom prst="rect">
            <a:avLst/>
          </a:prstGeom>
        </p:spPr>
      </p:pic>
      <p:sp>
        <p:nvSpPr>
          <p:cNvPr id="3" name="Subtitle 2">
            <a:extLst>
              <a:ext uri="{FF2B5EF4-FFF2-40B4-BE49-F238E27FC236}">
                <a16:creationId xmlns="" xmlns:a16="http://schemas.microsoft.com/office/drawing/2014/main" id="{D7DC279C-5860-87B3-1D38-48712D18E84A}"/>
              </a:ext>
            </a:extLst>
          </p:cNvPr>
          <p:cNvSpPr>
            <a:spLocks noGrp="1"/>
          </p:cNvSpPr>
          <p:nvPr>
            <p:ph type="subTitle" idx="1" hasCustomPrompt="1"/>
          </p:nvPr>
        </p:nvSpPr>
        <p:spPr>
          <a:xfrm>
            <a:off x="844551" y="5735636"/>
            <a:ext cx="10502899" cy="354013"/>
          </a:xfrm>
        </p:spPr>
        <p:txBody>
          <a:bodyPr anchor="ct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Name | Company | Contact Info</a:t>
            </a:r>
          </a:p>
        </p:txBody>
      </p:sp>
      <p:sp>
        <p:nvSpPr>
          <p:cNvPr id="9" name="TextBox 8">
            <a:extLst>
              <a:ext uri="{FF2B5EF4-FFF2-40B4-BE49-F238E27FC236}">
                <a16:creationId xmlns="" xmlns:a16="http://schemas.microsoft.com/office/drawing/2014/main" id="{B86C0294-0176-2824-48F4-31FC97CCD2BE}"/>
              </a:ext>
            </a:extLst>
          </p:cNvPr>
          <p:cNvSpPr txBox="1"/>
          <p:nvPr userDrawn="1"/>
        </p:nvSpPr>
        <p:spPr>
          <a:xfrm>
            <a:off x="1944097" y="361127"/>
            <a:ext cx="830380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0">
                <a:solidFill>
                  <a:schemeClr val="tx1"/>
                </a:solidFill>
                <a:latin typeface="Roboto" panose="02000000000000000000" pitchFamily="2" charset="0"/>
                <a:ea typeface="Roboto" panose="02000000000000000000" pitchFamily="2" charset="0"/>
                <a:cs typeface="Segoe UI"/>
              </a:rPr>
              <a:t>Nagios </a:t>
            </a:r>
            <a:r>
              <a:rPr lang="en-US" sz="2000" b="0">
                <a:latin typeface="Roboto" panose="02000000000000000000" pitchFamily="2" charset="0"/>
                <a:ea typeface="Roboto" panose="02000000000000000000" pitchFamily="2" charset="0"/>
                <a:cs typeface="Segoe UI"/>
              </a:rPr>
              <a:t>World Conference 2026</a:t>
            </a:r>
          </a:p>
        </p:txBody>
      </p:sp>
      <p:sp>
        <p:nvSpPr>
          <p:cNvPr id="24" name="Rectangle 23">
            <a:extLst>
              <a:ext uri="{FF2B5EF4-FFF2-40B4-BE49-F238E27FC236}">
                <a16:creationId xmlns="" xmlns:a16="http://schemas.microsoft.com/office/drawing/2014/main" id="{8E193362-C2FA-BB26-3701-1C85EE47DC02}"/>
              </a:ext>
            </a:extLst>
          </p:cNvPr>
          <p:cNvSpPr/>
          <p:nvPr userDrawn="1"/>
        </p:nvSpPr>
        <p:spPr>
          <a:xfrm>
            <a:off x="-30480" y="1841863"/>
            <a:ext cx="12252960" cy="3073034"/>
          </a:xfrm>
          <a:prstGeom prst="rect">
            <a:avLst/>
          </a:prstGeom>
          <a:solidFill>
            <a:srgbClr val="102449">
              <a:alpha val="74677"/>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36A4C399-726A-BE67-9E2B-BC3B6DB82F26}"/>
              </a:ext>
            </a:extLst>
          </p:cNvPr>
          <p:cNvSpPr>
            <a:spLocks noGrp="1"/>
          </p:cNvSpPr>
          <p:nvPr>
            <p:ph type="ctrTitle" hasCustomPrompt="1"/>
          </p:nvPr>
        </p:nvSpPr>
        <p:spPr>
          <a:xfrm>
            <a:off x="844550" y="1907177"/>
            <a:ext cx="10502900" cy="2968532"/>
          </a:xfrm>
        </p:spPr>
        <p:txBody>
          <a:bodyPr anchor="ctr">
            <a:normAutofit/>
          </a:bodyPr>
          <a:lstStyle>
            <a:lvl1pPr algn="ctr" fontAlgn="b">
              <a:defRPr sz="6000" b="1"/>
            </a:lvl1pPr>
          </a:lstStyle>
          <a:p>
            <a:pPr lvl="0"/>
            <a:r>
              <a:rPr lang="en-US"/>
              <a:t>Presentation Title</a:t>
            </a:r>
          </a:p>
        </p:txBody>
      </p:sp>
    </p:spTree>
    <p:extLst>
      <p:ext uri="{BB962C8B-B14F-4D97-AF65-F5344CB8AC3E}">
        <p14:creationId xmlns:p14="http://schemas.microsoft.com/office/powerpoint/2010/main" val="3328493650"/>
      </p:ext>
    </p:extLst>
  </p:cSld>
  <p:clrMapOvr>
    <a:masterClrMapping/>
  </p:clrMapOvr>
  <p:transition spd="slow">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303033-66E4-3025-2005-937A944FD2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8F1CC30-3347-FD39-3F04-B558703126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3397400"/>
      </p:ext>
    </p:extLst>
  </p:cSld>
  <p:clrMapOvr>
    <a:masterClrMapping/>
  </p:clrMapOvr>
  <p:transition spd="slow">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Glob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303033-66E4-3025-2005-937A944FD2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8F1CC30-3347-FD39-3F04-B558703126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7563028"/>
      </p:ext>
    </p:extLst>
  </p:cSld>
  <p:clrMapOvr>
    <a:masterClrMapping/>
  </p:clrMapOvr>
  <p:transition spd="slow">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a:gsLst>
            <a:gs pos="0">
              <a:schemeClr val="bg2"/>
            </a:gs>
            <a:gs pos="36000">
              <a:schemeClr val="accent3"/>
            </a:gs>
            <a:gs pos="100000">
              <a:srgbClr val="102449"/>
            </a:gs>
          </a:gsLst>
          <a:lin ang="16200000" scaled="1"/>
        </a:gradFill>
        <a:effectLst/>
      </p:bgPr>
    </p:bg>
    <p:spTree>
      <p:nvGrpSpPr>
        <p:cNvPr id="1" name=""/>
        <p:cNvGrpSpPr/>
        <p:nvPr/>
      </p:nvGrpSpPr>
      <p:grpSpPr>
        <a:xfrm>
          <a:off x="0" y="0"/>
          <a:ext cx="0" cy="0"/>
          <a:chOff x="0" y="0"/>
          <a:chExt cx="0" cy="0"/>
        </a:xfrm>
      </p:grpSpPr>
      <p:pic>
        <p:nvPicPr>
          <p:cNvPr id="2" name="Picture 1" descr="A map of the world&#10;&#10;AI-generated content may be incorrect.">
            <a:extLst>
              <a:ext uri="{FF2B5EF4-FFF2-40B4-BE49-F238E27FC236}">
                <a16:creationId xmlns="" xmlns:a16="http://schemas.microsoft.com/office/drawing/2014/main" id="{D25F3359-14C5-6641-D633-3F725CA547B2}"/>
              </a:ext>
            </a:extLst>
          </p:cNvPr>
          <p:cNvPicPr>
            <a:picLocks noChangeAspect="1"/>
          </p:cNvPicPr>
          <p:nvPr userDrawn="1"/>
        </p:nvPicPr>
        <p:blipFill>
          <a:blip r:embed="rId2">
            <a:alphaModFix amt="70000"/>
            <a:extLst>
              <a:ext uri="{28A0092B-C50C-407E-A947-70E740481C1C}">
                <a14:useLocalDpi xmlns:a14="http://schemas.microsoft.com/office/drawing/2010/main" val="0"/>
              </a:ext>
            </a:extLst>
          </a:blip>
          <a:srcRect l="-13" r="-13"/>
          <a:stretch>
            <a:fillRect/>
          </a:stretch>
        </p:blipFill>
        <p:spPr>
          <a:xfrm>
            <a:off x="0" y="0"/>
            <a:ext cx="12192000" cy="6858000"/>
          </a:xfrm>
          <a:prstGeom prst="rect">
            <a:avLst/>
          </a:prstGeom>
        </p:spPr>
      </p:pic>
      <p:sp>
        <p:nvSpPr>
          <p:cNvPr id="7" name="Subtitle 2">
            <a:extLst>
              <a:ext uri="{FF2B5EF4-FFF2-40B4-BE49-F238E27FC236}">
                <a16:creationId xmlns="" xmlns:a16="http://schemas.microsoft.com/office/drawing/2014/main" id="{2446839B-69C5-3188-7514-77DD611EA1B1}"/>
              </a:ext>
            </a:extLst>
          </p:cNvPr>
          <p:cNvSpPr>
            <a:spLocks noGrp="1"/>
          </p:cNvSpPr>
          <p:nvPr>
            <p:ph type="subTitle" idx="1" hasCustomPrompt="1"/>
          </p:nvPr>
        </p:nvSpPr>
        <p:spPr>
          <a:xfrm>
            <a:off x="844551" y="5735636"/>
            <a:ext cx="10502899" cy="354013"/>
          </a:xfrm>
        </p:spPr>
        <p:txBody>
          <a:bodyPr anchor="ct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Optional Subheading</a:t>
            </a:r>
          </a:p>
        </p:txBody>
      </p:sp>
      <p:sp>
        <p:nvSpPr>
          <p:cNvPr id="8" name="Rectangle 7">
            <a:extLst>
              <a:ext uri="{FF2B5EF4-FFF2-40B4-BE49-F238E27FC236}">
                <a16:creationId xmlns="" xmlns:a16="http://schemas.microsoft.com/office/drawing/2014/main" id="{EF332036-4C52-33A5-8962-CDC62C934C0F}"/>
              </a:ext>
            </a:extLst>
          </p:cNvPr>
          <p:cNvSpPr/>
          <p:nvPr userDrawn="1"/>
        </p:nvSpPr>
        <p:spPr>
          <a:xfrm>
            <a:off x="-30480" y="1841863"/>
            <a:ext cx="12252960" cy="3073034"/>
          </a:xfrm>
          <a:prstGeom prst="rect">
            <a:avLst/>
          </a:prstGeom>
          <a:solidFill>
            <a:srgbClr val="102449">
              <a:alpha val="74677"/>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 xmlns:a16="http://schemas.microsoft.com/office/drawing/2014/main" id="{BBA6A297-AEE6-B009-D43F-D60046973C02}"/>
              </a:ext>
            </a:extLst>
          </p:cNvPr>
          <p:cNvSpPr>
            <a:spLocks noGrp="1"/>
          </p:cNvSpPr>
          <p:nvPr>
            <p:ph type="ctrTitle" hasCustomPrompt="1"/>
          </p:nvPr>
        </p:nvSpPr>
        <p:spPr>
          <a:xfrm>
            <a:off x="841248" y="1911096"/>
            <a:ext cx="10502900" cy="2971800"/>
          </a:xfrm>
        </p:spPr>
        <p:txBody>
          <a:bodyPr anchor="ctr">
            <a:normAutofit/>
          </a:bodyPr>
          <a:lstStyle>
            <a:lvl1pPr algn="ctr" fontAlgn="b">
              <a:defRPr sz="6000" b="1"/>
            </a:lvl1pPr>
          </a:lstStyle>
          <a:p>
            <a:pPr lvl="0"/>
            <a:r>
              <a:rPr lang="en-US"/>
              <a:t>Section Heading</a:t>
            </a:r>
          </a:p>
        </p:txBody>
      </p:sp>
    </p:spTree>
    <p:extLst>
      <p:ext uri="{BB962C8B-B14F-4D97-AF65-F5344CB8AC3E}">
        <p14:creationId xmlns:p14="http://schemas.microsoft.com/office/powerpoint/2010/main" val="1056228782"/>
      </p:ext>
    </p:extLst>
  </p:cSld>
  <p:clrMapOvr>
    <a:masterClrMapping/>
  </p:clrMapOvr>
  <p:transition spd="slow">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EF1A91-A7E8-91A5-8402-33BE2C9D5F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3B34323-8DCE-92E6-B2F7-064C2A493D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E2081613-9D7D-A5D5-9525-79B90694E9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 xmlns:a16="http://schemas.microsoft.com/office/drawing/2014/main" id="{C888637C-A851-65F2-A327-8535A2866B3E}"/>
              </a:ext>
            </a:extLst>
          </p:cNvPr>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27571083"/>
      </p:ext>
    </p:extLst>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Glob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EF1A91-A7E8-91A5-8402-33BE2C9D5F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3B34323-8DCE-92E6-B2F7-064C2A493D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E2081613-9D7D-A5D5-9525-79B90694E9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 xmlns:a16="http://schemas.microsoft.com/office/drawing/2014/main" id="{C888637C-A851-65F2-A327-8535A2866B3E}"/>
              </a:ext>
            </a:extLst>
          </p:cNvPr>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0739655"/>
      </p:ext>
    </p:extLst>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5D2F54-7191-C6FF-259D-C582590F7D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3099B153-38D3-8D6D-E662-1ED9342B76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56688E92-4F51-AD17-D239-FB1BB48B08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C84C90CA-18D1-6207-0878-BAE0692A79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555C7FC-2D70-43BB-E544-7CD6DA0462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 xmlns:a16="http://schemas.microsoft.com/office/drawing/2014/main" id="{19F25B70-3AED-A578-A8A0-A4798F10B887}"/>
              </a:ext>
            </a:extLst>
          </p:cNvPr>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78161153"/>
      </p:ext>
    </p:extLst>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Glob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5D2F54-7191-C6FF-259D-C582590F7D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3099B153-38D3-8D6D-E662-1ED9342B76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56688E92-4F51-AD17-D239-FB1BB48B08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C84C90CA-18D1-6207-0878-BAE0692A79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555C7FC-2D70-43BB-E544-7CD6DA0462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 xmlns:a16="http://schemas.microsoft.com/office/drawing/2014/main" id="{19F25B70-3AED-A578-A8A0-A4798F10B887}"/>
              </a:ext>
            </a:extLst>
          </p:cNvPr>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9050256"/>
      </p:ext>
    </p:extLst>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0B37FF-A695-14C4-6F6F-34C093A4DAFC}"/>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 xmlns:a16="http://schemas.microsoft.com/office/drawing/2014/main" id="{3339428A-6C8E-CB78-0C96-B14DD736B0F0}"/>
              </a:ext>
            </a:extLst>
          </p:cNvPr>
          <p:cNvSpPr>
            <a:spLocks noGrp="1"/>
          </p:cNvSpPr>
          <p:nvPr>
            <p:ph type="sldNum" sz="quarter" idx="12"/>
          </p:nvPr>
        </p:nvSpPr>
        <p:spPr>
          <a:xfrm>
            <a:off x="8610600" y="6356350"/>
            <a:ext cx="2743200" cy="365125"/>
          </a:xfrm>
          <a:prstGeom prst="rect">
            <a:avLst/>
          </a:prstGeom>
        </p:spPr>
        <p:txBody>
          <a:bodyPr/>
          <a:lstStyle/>
          <a:p>
            <a:fld id="{4F985E14-921E-4440-9D92-A808F9B9B259}" type="slidenum">
              <a:rPr lang="en-US" smtClean="0"/>
              <a:t>‹#›</a:t>
            </a:fld>
            <a:endParaRPr lang="en-US"/>
          </a:p>
        </p:txBody>
      </p:sp>
    </p:spTree>
    <p:extLst>
      <p:ext uri="{BB962C8B-B14F-4D97-AF65-F5344CB8AC3E}">
        <p14:creationId xmlns:p14="http://schemas.microsoft.com/office/powerpoint/2010/main" val="3027478716"/>
      </p:ext>
    </p:extLst>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Glob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0B37FF-A695-14C4-6F6F-34C093A4DAFC}"/>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 xmlns:a16="http://schemas.microsoft.com/office/drawing/2014/main" id="{3339428A-6C8E-CB78-0C96-B14DD736B0F0}"/>
              </a:ext>
            </a:extLst>
          </p:cNvPr>
          <p:cNvSpPr>
            <a:spLocks noGrp="1"/>
          </p:cNvSpPr>
          <p:nvPr>
            <p:ph type="sldNum" sz="quarter" idx="12"/>
          </p:nvPr>
        </p:nvSpPr>
        <p:spPr>
          <a:xfrm>
            <a:off x="8610600" y="6356350"/>
            <a:ext cx="2743200" cy="365125"/>
          </a:xfrm>
          <a:prstGeom prst="rect">
            <a:avLst/>
          </a:prstGeom>
        </p:spPr>
        <p:txBody>
          <a:bodyPr/>
          <a:lstStyle/>
          <a:p>
            <a:fld id="{4F985E14-921E-4440-9D92-A808F9B9B259}" type="slidenum">
              <a:rPr lang="en-US" smtClean="0"/>
              <a:t>‹#›</a:t>
            </a:fld>
            <a:endParaRPr lang="en-US"/>
          </a:p>
        </p:txBody>
      </p:sp>
    </p:spTree>
    <p:extLst>
      <p:ext uri="{BB962C8B-B14F-4D97-AF65-F5344CB8AC3E}">
        <p14:creationId xmlns:p14="http://schemas.microsoft.com/office/powerpoint/2010/main" val="4207375971"/>
      </p:ext>
    </p:extLst>
  </p:cSld>
  <p:clrMapOvr>
    <a:masterClrMapping/>
  </p:clrMapOvr>
  <p:transition spd="slow">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C93445CD-A891-B2CA-5609-2EBB37280408}"/>
              </a:ext>
            </a:extLst>
          </p:cNvPr>
          <p:cNvSpPr>
            <a:spLocks noGrp="1"/>
          </p:cNvSpPr>
          <p:nvPr>
            <p:ph type="sldNum" sz="quarter" idx="12"/>
          </p:nvPr>
        </p:nvSpPr>
        <p:spPr>
          <a:xfrm>
            <a:off x="8610600" y="6356350"/>
            <a:ext cx="2743200" cy="365125"/>
          </a:xfrm>
          <a:prstGeom prst="rect">
            <a:avLst/>
          </a:prstGeom>
        </p:spPr>
        <p:txBody>
          <a:bodyPr/>
          <a:lstStyle/>
          <a:p>
            <a:fld id="{4F985E14-921E-4440-9D92-A808F9B9B259}" type="slidenum">
              <a:rPr lang="en-US" smtClean="0"/>
              <a:t>‹#›</a:t>
            </a:fld>
            <a:endParaRPr lang="en-US"/>
          </a:p>
        </p:txBody>
      </p:sp>
    </p:spTree>
    <p:extLst>
      <p:ext uri="{BB962C8B-B14F-4D97-AF65-F5344CB8AC3E}">
        <p14:creationId xmlns:p14="http://schemas.microsoft.com/office/powerpoint/2010/main" val="3287740133"/>
      </p:ext>
    </p:extLst>
  </p:cSld>
  <p:clrMapOvr>
    <a:masterClrMapping/>
  </p:clrMapOvr>
  <p:transition spd="slow">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Glob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C93445CD-A891-B2CA-5609-2EBB37280408}"/>
              </a:ext>
            </a:extLst>
          </p:cNvPr>
          <p:cNvSpPr>
            <a:spLocks noGrp="1"/>
          </p:cNvSpPr>
          <p:nvPr>
            <p:ph type="sldNum" sz="quarter" idx="12"/>
          </p:nvPr>
        </p:nvSpPr>
        <p:spPr>
          <a:xfrm>
            <a:off x="8610600" y="6356350"/>
            <a:ext cx="2743200" cy="365125"/>
          </a:xfrm>
          <a:prstGeom prst="rect">
            <a:avLst/>
          </a:prstGeom>
        </p:spPr>
        <p:txBody>
          <a:bodyPr/>
          <a:lstStyle/>
          <a:p>
            <a:fld id="{4F985E14-921E-4440-9D92-A808F9B9B259}" type="slidenum">
              <a:rPr lang="en-US" smtClean="0"/>
              <a:t>‹#›</a:t>
            </a:fld>
            <a:endParaRPr lang="en-US"/>
          </a:p>
        </p:txBody>
      </p:sp>
    </p:spTree>
    <p:extLst>
      <p:ext uri="{BB962C8B-B14F-4D97-AF65-F5344CB8AC3E}">
        <p14:creationId xmlns:p14="http://schemas.microsoft.com/office/powerpoint/2010/main" val="1657004264"/>
      </p:ext>
    </p:extLst>
  </p:cSld>
  <p:clrMapOvr>
    <a:masterClrMapping/>
  </p:clrMapOvr>
  <p:transition spd="slow">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FCA03C-8B70-51FB-6CEB-9967738538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247CA48B-F92E-B784-DF48-E0D64E5F7E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C026B713-6A13-042C-1A68-C83194C54A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 xmlns:a16="http://schemas.microsoft.com/office/drawing/2014/main" id="{3D5E7B90-1EF7-4EA6-57D3-790DD6892F39}"/>
              </a:ext>
            </a:extLst>
          </p:cNvPr>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97167718"/>
      </p:ext>
    </p:extLst>
  </p:cSld>
  <p:clrMapOvr>
    <a:masterClrMapping/>
  </p:clrMapOvr>
  <p:transition spd="slow">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Glob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FCA03C-8B70-51FB-6CEB-9967738538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247CA48B-F92E-B784-DF48-E0D64E5F7E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C026B713-6A13-042C-1A68-C83194C54A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 xmlns:a16="http://schemas.microsoft.com/office/drawing/2014/main" id="{3D5E7B90-1EF7-4EA6-57D3-790DD6892F39}"/>
              </a:ext>
            </a:extLst>
          </p:cNvPr>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75803274"/>
      </p:ext>
    </p:extLst>
  </p:cSld>
  <p:clrMapOvr>
    <a:masterClrMapping/>
  </p:clrMapOvr>
  <p:transition spd="slow">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4903E2-403D-29C1-B975-47221DE6B2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8CF07BA9-C78B-4AAB-60A4-05E7839196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 xmlns:a16="http://schemas.microsoft.com/office/drawing/2014/main" id="{F606DA7F-E343-65B9-6979-77B770E09A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 xmlns:a16="http://schemas.microsoft.com/office/drawing/2014/main" id="{A15AED6D-B987-8B48-9CFE-856448ABC221}"/>
              </a:ext>
            </a:extLst>
          </p:cNvPr>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9690875"/>
      </p:ext>
    </p:extLst>
  </p:cSld>
  <p:clrMapOvr>
    <a:masterClrMapping/>
  </p:clrMapOvr>
  <p:transition spd="slow">
    <p:push/>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Glob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4903E2-403D-29C1-B975-47221DE6B2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8CF07BA9-C78B-4AAB-60A4-05E7839196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 xmlns:a16="http://schemas.microsoft.com/office/drawing/2014/main" id="{F606DA7F-E343-65B9-6979-77B770E09A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 xmlns:a16="http://schemas.microsoft.com/office/drawing/2014/main" id="{A15AED6D-B987-8B48-9CFE-856448ABC221}"/>
              </a:ext>
            </a:extLst>
          </p:cNvPr>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32830430"/>
      </p:ext>
    </p:extLst>
  </p:cSld>
  <p:clrMapOvr>
    <a:masterClrMapping/>
  </p:clrMapOvr>
  <p:transition spd="slow">
    <p:push/>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E0BC0E-B243-05A5-619A-B185D70D8C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720F94D8-707A-6341-EF8C-C13F0BBF23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 xmlns:a16="http://schemas.microsoft.com/office/drawing/2014/main" id="{005AE103-7034-B171-1645-D6DB06B7E040}"/>
              </a:ext>
            </a:extLst>
          </p:cNvPr>
          <p:cNvSpPr>
            <a:spLocks noGrp="1"/>
          </p:cNvSpPr>
          <p:nvPr>
            <p:ph type="sldNum" sz="quarter" idx="12"/>
          </p:nvPr>
        </p:nvSpPr>
        <p:spPr>
          <a:xfrm>
            <a:off x="8610600" y="6356350"/>
            <a:ext cx="2743200" cy="365125"/>
          </a:xfrm>
          <a:prstGeom prst="rect">
            <a:avLst/>
          </a:prstGeom>
        </p:spPr>
        <p:txBody>
          <a:bodyPr/>
          <a:lstStyle/>
          <a:p>
            <a:fld id="{4F985E14-921E-4440-9D92-A808F9B9B259}" type="slidenum">
              <a:rPr lang="en-US" smtClean="0"/>
              <a:t>‹#›</a:t>
            </a:fld>
            <a:endParaRPr lang="en-US"/>
          </a:p>
        </p:txBody>
      </p:sp>
    </p:spTree>
    <p:extLst>
      <p:ext uri="{BB962C8B-B14F-4D97-AF65-F5344CB8AC3E}">
        <p14:creationId xmlns:p14="http://schemas.microsoft.com/office/powerpoint/2010/main" val="720514377"/>
      </p:ext>
    </p:extLst>
  </p:cSld>
  <p:clrMapOvr>
    <a:masterClrMapping/>
  </p:clrMapOvr>
  <p:transition spd="slow">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E0BC0E-B243-05A5-619A-B185D70D8C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720F94D8-707A-6341-EF8C-C13F0BBF23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 xmlns:a16="http://schemas.microsoft.com/office/drawing/2014/main" id="{005AE103-7034-B171-1645-D6DB06B7E040}"/>
              </a:ext>
            </a:extLst>
          </p:cNvPr>
          <p:cNvSpPr>
            <a:spLocks noGrp="1"/>
          </p:cNvSpPr>
          <p:nvPr>
            <p:ph type="sldNum" sz="quarter" idx="12"/>
          </p:nvPr>
        </p:nvSpPr>
        <p:spPr>
          <a:xfrm>
            <a:off x="8610600" y="6356350"/>
            <a:ext cx="2743200" cy="365125"/>
          </a:xfrm>
          <a:prstGeom prst="rect">
            <a:avLst/>
          </a:prstGeom>
        </p:spPr>
        <p:txBody>
          <a:bodyPr/>
          <a:lstStyle/>
          <a:p>
            <a:fld id="{4F985E14-921E-4440-9D92-A808F9B9B259}" type="slidenum">
              <a:rPr lang="en-US" smtClean="0"/>
              <a:t>‹#›</a:t>
            </a:fld>
            <a:endParaRPr lang="en-US"/>
          </a:p>
        </p:txBody>
      </p:sp>
    </p:spTree>
    <p:extLst>
      <p:ext uri="{BB962C8B-B14F-4D97-AF65-F5344CB8AC3E}">
        <p14:creationId xmlns:p14="http://schemas.microsoft.com/office/powerpoint/2010/main" val="2950087678"/>
      </p:ext>
    </p:extLst>
  </p:cSld>
  <p:clrMapOvr>
    <a:masterClrMapping/>
  </p:clrMapOvr>
  <p:transition spd="slow">
    <p:push/>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6CED04A5-1243-B9D8-218B-E7D2934184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1D9C9098-D016-4811-901D-87EB676907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 xmlns:a16="http://schemas.microsoft.com/office/drawing/2014/main" id="{8F6C6FCC-EC63-6684-82FB-5536D8E82C7E}"/>
              </a:ext>
            </a:extLst>
          </p:cNvPr>
          <p:cNvSpPr>
            <a:spLocks noGrp="1"/>
          </p:cNvSpPr>
          <p:nvPr>
            <p:ph type="sldNum" sz="quarter" idx="12"/>
          </p:nvPr>
        </p:nvSpPr>
        <p:spPr>
          <a:xfrm>
            <a:off x="8610600" y="6356350"/>
            <a:ext cx="2743200" cy="365125"/>
          </a:xfrm>
          <a:prstGeom prst="rect">
            <a:avLst/>
          </a:prstGeom>
        </p:spPr>
        <p:txBody>
          <a:bodyPr/>
          <a:lstStyle/>
          <a:p>
            <a:fld id="{4F985E14-921E-4440-9D92-A808F9B9B259}" type="slidenum">
              <a:rPr lang="en-US" smtClean="0"/>
              <a:t>‹#›</a:t>
            </a:fld>
            <a:endParaRPr lang="en-US"/>
          </a:p>
        </p:txBody>
      </p:sp>
    </p:spTree>
    <p:extLst>
      <p:ext uri="{BB962C8B-B14F-4D97-AF65-F5344CB8AC3E}">
        <p14:creationId xmlns:p14="http://schemas.microsoft.com/office/powerpoint/2010/main" val="3148679435"/>
      </p:ext>
    </p:extLst>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gs>
            <a:gs pos="36000">
              <a:schemeClr val="accent3"/>
            </a:gs>
            <a:gs pos="100000">
              <a:srgbClr val="102449"/>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91BB8A68-EF1F-9EB7-1B77-541CC44E6B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2A63261E-0141-896A-8CF8-AEADB9D5E0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a:extLst>
              <a:ext uri="{FF2B5EF4-FFF2-40B4-BE49-F238E27FC236}">
                <a16:creationId xmlns="" xmlns:a16="http://schemas.microsoft.com/office/drawing/2014/main" id="{954B97A1-327B-E7FF-2902-C5626121F0F1}"/>
              </a:ext>
            </a:extLst>
          </p:cNvPr>
          <p:cNvSpPr txBox="1"/>
          <p:nvPr userDrawn="1"/>
        </p:nvSpPr>
        <p:spPr>
          <a:xfrm>
            <a:off x="838200" y="6379353"/>
            <a:ext cx="10515600"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l"/>
            <a:r>
              <a:rPr lang="en-US" sz="1600" b="0">
                <a:solidFill>
                  <a:schemeClr val="tx1"/>
                </a:solidFill>
                <a:latin typeface="Roboto" panose="02000000000000000000" pitchFamily="2" charset="0"/>
                <a:ea typeface="Roboto" panose="02000000000000000000" pitchFamily="2" charset="0"/>
                <a:cs typeface="Segoe UI"/>
              </a:rPr>
              <a:t>Nagios </a:t>
            </a:r>
            <a:r>
              <a:rPr lang="en-US" sz="1600" b="0">
                <a:latin typeface="Roboto" panose="02000000000000000000" pitchFamily="2" charset="0"/>
                <a:ea typeface="Roboto" panose="02000000000000000000" pitchFamily="2" charset="0"/>
                <a:cs typeface="Segoe UI"/>
              </a:rPr>
              <a:t>World Conference 2026</a:t>
            </a:r>
          </a:p>
        </p:txBody>
      </p:sp>
    </p:spTree>
    <p:extLst>
      <p:ext uri="{BB962C8B-B14F-4D97-AF65-F5344CB8AC3E}">
        <p14:creationId xmlns:p14="http://schemas.microsoft.com/office/powerpoint/2010/main" val="2011595462"/>
      </p:ext>
    </p:extLst>
  </p:cSld>
  <p:clrMap bg1="dk1" tx1="lt1" bg2="dk2" tx2="lt2" accent1="accent1" accent2="accent2" accent3="accent3" accent4="accent4" accent5="accent5" accent6="accent6" hlink="hlink" folHlink="folHlink"/>
  <p:sldLayoutIdLst>
    <p:sldLayoutId id="2147483909" r:id="rId1"/>
    <p:sldLayoutId id="2147483910" r:id="rId2"/>
    <p:sldLayoutId id="2147483920" r:id="rId3"/>
    <p:sldLayoutId id="2147483911" r:id="rId4"/>
    <p:sldLayoutId id="2147483912" r:id="rId5"/>
    <p:sldLayoutId id="2147483921" r:id="rId6"/>
    <p:sldLayoutId id="2147483913" r:id="rId7"/>
    <p:sldLayoutId id="2147483922" r:id="rId8"/>
    <p:sldLayoutId id="2147483914" r:id="rId9"/>
    <p:sldLayoutId id="2147483923" r:id="rId10"/>
    <p:sldLayoutId id="2147483915" r:id="rId11"/>
    <p:sldLayoutId id="2147483924" r:id="rId12"/>
    <p:sldLayoutId id="2147483916" r:id="rId13"/>
    <p:sldLayoutId id="2147483925" r:id="rId14"/>
    <p:sldLayoutId id="2147483917" r:id="rId15"/>
    <p:sldLayoutId id="2147483926" r:id="rId16"/>
    <p:sldLayoutId id="2147483918" r:id="rId17"/>
    <p:sldLayoutId id="2147483927" r:id="rId18"/>
    <p:sldLayoutId id="2147483919" r:id="rId19"/>
  </p:sldLayoutIdLst>
  <p:transition spd="slow">
    <p:push/>
  </p:transition>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 xmlns:a16="http://schemas.microsoft.com/office/drawing/2014/main" id="{F4CBAE13-F068-4D5F-EB22-AAFBC32618BD}"/>
              </a:ext>
            </a:extLst>
          </p:cNvPr>
          <p:cNvSpPr>
            <a:spLocks noGrp="1"/>
          </p:cNvSpPr>
          <p:nvPr>
            <p:ph type="subTitle" idx="1"/>
          </p:nvPr>
        </p:nvSpPr>
        <p:spPr>
          <a:xfrm>
            <a:off x="844551" y="5735636"/>
            <a:ext cx="10502899" cy="354013"/>
          </a:xfrm>
        </p:spPr>
        <p:txBody>
          <a:bodyPr>
            <a:normAutofit fontScale="92500" lnSpcReduction="20000"/>
          </a:bodyPr>
          <a:lstStyle/>
          <a:p>
            <a:r>
              <a:rPr lang="en-US" b="1" dirty="0" smtClean="0"/>
              <a:t>Eric </a:t>
            </a:r>
            <a:r>
              <a:rPr lang="en-US" b="1" dirty="0" err="1" smtClean="0"/>
              <a:t>Loyd</a:t>
            </a:r>
            <a:r>
              <a:rPr lang="en-US" b="1" dirty="0" smtClean="0"/>
              <a:t> | The </a:t>
            </a:r>
            <a:r>
              <a:rPr lang="en-US" b="1" dirty="0" err="1" smtClean="0"/>
              <a:t>Astropotamus</a:t>
            </a:r>
            <a:r>
              <a:rPr lang="en-US" b="1" dirty="0" smtClean="0"/>
              <a:t> | https://astropotamus.com</a:t>
            </a:r>
            <a:endParaRPr lang="en-US" b="1" dirty="0"/>
          </a:p>
        </p:txBody>
      </p:sp>
      <p:sp>
        <p:nvSpPr>
          <p:cNvPr id="4" name="Title 3">
            <a:extLst>
              <a:ext uri="{FF2B5EF4-FFF2-40B4-BE49-F238E27FC236}">
                <a16:creationId xmlns="" xmlns:a16="http://schemas.microsoft.com/office/drawing/2014/main" id="{8B3A1526-D4F8-2E6D-729E-DFB5F9467148}"/>
              </a:ext>
            </a:extLst>
          </p:cNvPr>
          <p:cNvSpPr>
            <a:spLocks noGrp="1"/>
          </p:cNvSpPr>
          <p:nvPr>
            <p:ph type="ctrTitle"/>
          </p:nvPr>
        </p:nvSpPr>
        <p:spPr>
          <a:xfrm>
            <a:off x="0" y="1907177"/>
            <a:ext cx="12192000" cy="2968532"/>
          </a:xfrm>
        </p:spPr>
        <p:txBody>
          <a:bodyPr>
            <a:normAutofit/>
          </a:bodyPr>
          <a:lstStyle/>
          <a:p>
            <a:r>
              <a:rPr lang="en-US" dirty="0"/>
              <a:t>When the </a:t>
            </a:r>
            <a:r>
              <a:rPr lang="en-US" dirty="0" smtClean="0"/>
              <a:t>Universe is</a:t>
            </a:r>
            <a:br>
              <a:rPr lang="en-US" dirty="0" smtClean="0"/>
            </a:br>
            <a:r>
              <a:rPr lang="en-US" dirty="0"/>
              <a:t>Your Infrastructure</a:t>
            </a:r>
            <a:br>
              <a:rPr lang="en-US" dirty="0"/>
            </a:br>
            <a:r>
              <a:rPr lang="en-US" sz="2400" dirty="0"/>
              <a:t>Orchestrating </a:t>
            </a:r>
            <a:r>
              <a:rPr lang="en-US" sz="2400" dirty="0" smtClean="0"/>
              <a:t>a Semi-Autonomous </a:t>
            </a:r>
            <a:r>
              <a:rPr lang="en-US" sz="2400" dirty="0"/>
              <a:t>Astronomical Observatory </a:t>
            </a:r>
            <a:r>
              <a:rPr lang="en-US" sz="2400" dirty="0" smtClean="0"/>
              <a:t>with</a:t>
            </a:r>
            <a:br>
              <a:rPr lang="en-US" sz="2400" dirty="0" smtClean="0"/>
            </a:br>
            <a:r>
              <a:rPr lang="en-US" sz="2400" dirty="0" smtClean="0"/>
              <a:t>Nagios </a:t>
            </a:r>
            <a:r>
              <a:rPr lang="en-US" sz="2400" dirty="0"/>
              <a:t>XI, </a:t>
            </a:r>
            <a:r>
              <a:rPr lang="en-US" sz="2400" dirty="0" smtClean="0"/>
              <a:t>Alexa, Smart </a:t>
            </a:r>
            <a:r>
              <a:rPr lang="en-US" sz="2400" dirty="0" err="1" smtClean="0"/>
              <a:t>IoT</a:t>
            </a:r>
            <a:r>
              <a:rPr lang="en-US" sz="2400" dirty="0" smtClean="0"/>
              <a:t> Integration, and Real-Time Monitoring</a:t>
            </a:r>
            <a:endParaRPr lang="en-US" sz="2800" dirty="0"/>
          </a:p>
        </p:txBody>
      </p:sp>
    </p:spTree>
    <p:extLst>
      <p:ext uri="{BB962C8B-B14F-4D97-AF65-F5344CB8AC3E}">
        <p14:creationId xmlns:p14="http://schemas.microsoft.com/office/powerpoint/2010/main" val="1060467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0" y="-640079"/>
            <a:ext cx="12202480" cy="8138160"/>
          </a:xfrm>
          <a:prstGeom prst="rect">
            <a:avLst/>
          </a:prstGeom>
        </p:spPr>
      </p:pic>
      <p:sp>
        <p:nvSpPr>
          <p:cNvPr id="3" name="Rectangle 2"/>
          <p:cNvSpPr/>
          <p:nvPr/>
        </p:nvSpPr>
        <p:spPr>
          <a:xfrm>
            <a:off x="0" y="4465"/>
            <a:ext cx="6412333" cy="923330"/>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 Cygnus Wall</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3289686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1911096"/>
            <a:ext cx="12192000" cy="2971800"/>
          </a:xfrm>
        </p:spPr>
        <p:txBody>
          <a:bodyPr>
            <a:normAutofit/>
          </a:bodyPr>
          <a:lstStyle/>
          <a:p>
            <a:r>
              <a:rPr lang="en-US" dirty="0" smtClean="0"/>
              <a:t>What is an </a:t>
            </a:r>
            <a:r>
              <a:rPr lang="en-US" dirty="0" err="1" smtClean="0"/>
              <a:t>AstropotaPOD</a:t>
            </a:r>
            <a:r>
              <a:rPr lang="en-US" dirty="0" smtClean="0"/>
              <a:t>?</a:t>
            </a:r>
            <a:br>
              <a:rPr lang="en-US" dirty="0" smtClean="0"/>
            </a:br>
            <a:r>
              <a:rPr lang="en-US" sz="2800" i="1" dirty="0" smtClean="0"/>
              <a:t>A semi-autonomous </a:t>
            </a:r>
            <a:r>
              <a:rPr lang="en-US" sz="2800" i="1" dirty="0"/>
              <a:t>backyard </a:t>
            </a:r>
            <a:r>
              <a:rPr lang="en-US" sz="2800" i="1" dirty="0" smtClean="0"/>
              <a:t>observatory protecting</a:t>
            </a:r>
            <a:br>
              <a:rPr lang="en-US" sz="2800" i="1" dirty="0" smtClean="0"/>
            </a:br>
            <a:r>
              <a:rPr lang="en-US" sz="2800" i="1" dirty="0" smtClean="0"/>
              <a:t>precision astrophotography gear </a:t>
            </a:r>
            <a:r>
              <a:rPr lang="en-US" sz="2800" i="1" dirty="0"/>
              <a:t>under an open sky.</a:t>
            </a:r>
            <a:endParaRPr lang="en-US" sz="2800" dirty="0"/>
          </a:p>
        </p:txBody>
      </p:sp>
      <p:sp>
        <p:nvSpPr>
          <p:cNvPr id="4" name="Subtitle 3"/>
          <p:cNvSpPr>
            <a:spLocks noGrp="1"/>
          </p:cNvSpPr>
          <p:nvPr>
            <p:ph type="subTitle" idx="1"/>
          </p:nvPr>
        </p:nvSpPr>
        <p:spPr/>
        <p:txBody>
          <a:bodyPr/>
          <a:lstStyle/>
          <a:p>
            <a:r>
              <a:rPr lang="en-US" b="1" dirty="0" smtClean="0"/>
              <a:t>Okay, but why is it called the </a:t>
            </a:r>
            <a:r>
              <a:rPr lang="en-US" b="1" i="1" dirty="0" err="1" smtClean="0"/>
              <a:t>AstropotaPOD</a:t>
            </a:r>
            <a:r>
              <a:rPr lang="en-US" b="1" dirty="0" smtClean="0"/>
              <a:t>?</a:t>
            </a:r>
            <a:endParaRPr lang="en-US" b="1" dirty="0"/>
          </a:p>
        </p:txBody>
      </p:sp>
    </p:spTree>
    <p:extLst>
      <p:ext uri="{BB962C8B-B14F-4D97-AF65-F5344CB8AC3E}">
        <p14:creationId xmlns:p14="http://schemas.microsoft.com/office/powerpoint/2010/main" val="666342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a:t>
            </a:r>
            <a:br>
              <a:rPr lang="en-US" dirty="0" smtClean="0"/>
            </a:br>
            <a:r>
              <a:rPr lang="en-US" dirty="0" smtClean="0"/>
              <a:t>Operational</a:t>
            </a:r>
            <a:br>
              <a:rPr lang="en-US" dirty="0" smtClean="0"/>
            </a:br>
            <a:r>
              <a:rPr lang="en-US" dirty="0" smtClean="0"/>
              <a:t>Challenge</a:t>
            </a:r>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l="20034" r="20034"/>
          <a:stretch>
            <a:fillRect/>
          </a:stretch>
        </p:blipFill>
        <p:spPr>
          <a:xfrm rot="10800000">
            <a:off x="5183188" y="987425"/>
            <a:ext cx="6172200" cy="4873625"/>
          </a:xfrm>
        </p:spPr>
      </p:pic>
      <p:sp>
        <p:nvSpPr>
          <p:cNvPr id="4" name="Text Placeholder 3"/>
          <p:cNvSpPr>
            <a:spLocks noGrp="1"/>
          </p:cNvSpPr>
          <p:nvPr>
            <p:ph type="body" sz="half" idx="2"/>
          </p:nvPr>
        </p:nvSpPr>
        <p:spPr/>
        <p:txBody>
          <a:bodyPr>
            <a:normAutofit fontScale="85000" lnSpcReduction="20000"/>
          </a:bodyPr>
          <a:lstStyle/>
          <a:p>
            <a:r>
              <a:rPr lang="en-US" i="1" dirty="0"/>
              <a:t>Protecting precision electronics when physical automation isn't an option</a:t>
            </a:r>
            <a:r>
              <a:rPr lang="en-US" i="1" dirty="0" smtClean="0"/>
              <a:t>.</a:t>
            </a:r>
          </a:p>
          <a:p>
            <a:r>
              <a:rPr lang="en-US" b="1" dirty="0"/>
              <a:t>Manual </a:t>
            </a:r>
            <a:r>
              <a:rPr lang="en-US" b="1" dirty="0" smtClean="0"/>
              <a:t>Structure</a:t>
            </a:r>
            <a:endParaRPr lang="en-US" dirty="0"/>
          </a:p>
          <a:p>
            <a:r>
              <a:rPr lang="en-US" dirty="0"/>
              <a:t>No motorized roof </a:t>
            </a:r>
            <a:r>
              <a:rPr lang="en-US" dirty="0" smtClean="0"/>
              <a:t>mechanism; opening and closing </a:t>
            </a:r>
            <a:r>
              <a:rPr lang="en-US" dirty="0"/>
              <a:t>the observatory requires physical human intervention.</a:t>
            </a:r>
          </a:p>
          <a:p>
            <a:r>
              <a:rPr lang="en-US" b="1" dirty="0"/>
              <a:t>Microclimate </a:t>
            </a:r>
            <a:r>
              <a:rPr lang="en-US" b="1" dirty="0" smtClean="0"/>
              <a:t>Volatility</a:t>
            </a:r>
            <a:endParaRPr lang="en-US" dirty="0"/>
          </a:p>
          <a:p>
            <a:r>
              <a:rPr lang="en-US" dirty="0"/>
              <a:t>Pop-up rain, sudden dew point shifts, and high winds develop faster than official regional forecasts update.</a:t>
            </a:r>
          </a:p>
          <a:p>
            <a:r>
              <a:rPr lang="en-US" b="1" dirty="0"/>
              <a:t>Sensitive </a:t>
            </a:r>
            <a:r>
              <a:rPr lang="en-US" b="1" dirty="0" smtClean="0"/>
              <a:t>Payload</a:t>
            </a:r>
            <a:endParaRPr lang="en-US" dirty="0"/>
          </a:p>
          <a:p>
            <a:r>
              <a:rPr lang="en-US" dirty="0" smtClean="0"/>
              <a:t>Mini-PCs, 12V </a:t>
            </a:r>
            <a:r>
              <a:rPr lang="en-US" dirty="0"/>
              <a:t>power distribution, cooling fans, </a:t>
            </a:r>
            <a:r>
              <a:rPr lang="en-US" dirty="0" smtClean="0"/>
              <a:t>focus motors, and </a:t>
            </a:r>
            <a:r>
              <a:rPr lang="en-US" dirty="0"/>
              <a:t>sensitive </a:t>
            </a:r>
            <a:r>
              <a:rPr lang="en-US" dirty="0" smtClean="0"/>
              <a:t>electronics that </a:t>
            </a:r>
            <a:r>
              <a:rPr lang="en-US" dirty="0"/>
              <a:t>cannot survive </a:t>
            </a:r>
            <a:r>
              <a:rPr lang="en-US" dirty="0" smtClean="0"/>
              <a:t>rain or a lightning strike</a:t>
            </a:r>
            <a:endParaRPr lang="en-US" dirty="0"/>
          </a:p>
        </p:txBody>
      </p:sp>
    </p:spTree>
    <p:extLst>
      <p:ext uri="{BB962C8B-B14F-4D97-AF65-F5344CB8AC3E}">
        <p14:creationId xmlns:p14="http://schemas.microsoft.com/office/powerpoint/2010/main" val="14793166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a:t>
            </a:r>
            <a:br>
              <a:rPr lang="en-US" dirty="0" smtClean="0"/>
            </a:br>
            <a:r>
              <a:rPr lang="en-US" dirty="0" smtClean="0"/>
              <a:t>Monitoring</a:t>
            </a:r>
            <a:br>
              <a:rPr lang="en-US" dirty="0" smtClean="0"/>
            </a:br>
            <a:r>
              <a:rPr lang="en-US" dirty="0" smtClean="0"/>
              <a:t>Requirements</a:t>
            </a:r>
            <a:endParaRPr lang="en-US" dirty="0"/>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tretch>
            <a:fillRect/>
          </a:stretch>
        </p:blipFill>
        <p:spPr>
          <a:xfrm>
            <a:off x="5183188" y="1963851"/>
            <a:ext cx="6172200" cy="2920773"/>
          </a:xfrm>
        </p:spPr>
      </p:pic>
      <p:sp>
        <p:nvSpPr>
          <p:cNvPr id="4" name="Text Placeholder 3"/>
          <p:cNvSpPr>
            <a:spLocks noGrp="1"/>
          </p:cNvSpPr>
          <p:nvPr>
            <p:ph type="body" sz="half" idx="2"/>
          </p:nvPr>
        </p:nvSpPr>
        <p:spPr/>
        <p:txBody>
          <a:bodyPr>
            <a:normAutofit fontScale="85000" lnSpcReduction="20000"/>
          </a:bodyPr>
          <a:lstStyle/>
          <a:p>
            <a:r>
              <a:rPr lang="en-US" i="1" dirty="0" smtClean="0"/>
              <a:t>I want to know if I need to rush out to close the POD only if I’m imaging.  Otherwise, I assume the POD is closed and I don’t care.</a:t>
            </a:r>
          </a:p>
          <a:p>
            <a:r>
              <a:rPr lang="en-US" b="1" dirty="0" smtClean="0"/>
              <a:t>Zero </a:t>
            </a:r>
            <a:r>
              <a:rPr lang="en-US" b="1" dirty="0"/>
              <a:t>Sleep-Disrupting False </a:t>
            </a:r>
            <a:r>
              <a:rPr lang="en-US" b="1" dirty="0" smtClean="0"/>
              <a:t>Alarms</a:t>
            </a:r>
            <a:endParaRPr lang="en-US" dirty="0"/>
          </a:p>
          <a:p>
            <a:r>
              <a:rPr lang="en-US" dirty="0"/>
              <a:t>Passing </a:t>
            </a:r>
            <a:r>
              <a:rPr lang="en-US" dirty="0" smtClean="0"/>
              <a:t>clouds or </a:t>
            </a:r>
            <a:r>
              <a:rPr lang="en-US" dirty="0"/>
              <a:t>light humidity shouldn't wake me up at 2:00 </a:t>
            </a:r>
            <a:r>
              <a:rPr lang="en-US" dirty="0" smtClean="0"/>
              <a:t>AM.  Rain should.</a:t>
            </a:r>
            <a:endParaRPr lang="en-US" dirty="0"/>
          </a:p>
          <a:p>
            <a:r>
              <a:rPr lang="en-US" b="1" dirty="0"/>
              <a:t>State-Aware </a:t>
            </a:r>
            <a:r>
              <a:rPr lang="en-US" b="1" dirty="0" smtClean="0"/>
              <a:t>Intelligence</a:t>
            </a:r>
            <a:endParaRPr lang="en-US" dirty="0"/>
          </a:p>
          <a:p>
            <a:r>
              <a:rPr lang="en-US" dirty="0"/>
              <a:t>The system must know whether I'm </a:t>
            </a:r>
            <a:r>
              <a:rPr lang="en-US" i="1" dirty="0"/>
              <a:t>actually</a:t>
            </a:r>
            <a:r>
              <a:rPr lang="en-US" dirty="0"/>
              <a:t> imaging with the roof open, or if the gear is safely parked and covered.</a:t>
            </a:r>
          </a:p>
          <a:p>
            <a:r>
              <a:rPr lang="en-US" b="1" dirty="0"/>
              <a:t>Unavoidable Physical Escalation:</a:t>
            </a:r>
            <a:endParaRPr lang="en-US" dirty="0"/>
          </a:p>
          <a:p>
            <a:r>
              <a:rPr lang="en-US" dirty="0"/>
              <a:t>If a real threat hits, a phone notification isn't </a:t>
            </a:r>
            <a:r>
              <a:rPr lang="en-US" dirty="0" smtClean="0"/>
              <a:t>enough; I </a:t>
            </a:r>
            <a:r>
              <a:rPr lang="en-US" dirty="0"/>
              <a:t>need audio, visual, and </a:t>
            </a:r>
            <a:r>
              <a:rPr lang="en-US" dirty="0" smtClean="0"/>
              <a:t>priority smart-home alarms to get me outside fast.</a:t>
            </a:r>
            <a:endParaRPr lang="en-US" dirty="0"/>
          </a:p>
        </p:txBody>
      </p:sp>
    </p:spTree>
    <p:extLst>
      <p:ext uri="{BB962C8B-B14F-4D97-AF65-F5344CB8AC3E}">
        <p14:creationId xmlns:p14="http://schemas.microsoft.com/office/powerpoint/2010/main" val="8764589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722086" cy="6857999"/>
          </a:xfrm>
          <a:prstGeom prst="rect">
            <a:avLst/>
          </a:prstGeom>
        </p:spPr>
      </p:pic>
    </p:spTree>
    <p:extLst>
      <p:ext uri="{BB962C8B-B14F-4D97-AF65-F5344CB8AC3E}">
        <p14:creationId xmlns:p14="http://schemas.microsoft.com/office/powerpoint/2010/main" val="2633063857"/>
      </p:ext>
    </p:extLst>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p:cNvSpPr/>
          <p:nvPr/>
        </p:nvSpPr>
        <p:spPr>
          <a:xfrm>
            <a:off x="1229123" y="5334595"/>
            <a:ext cx="9733755" cy="923330"/>
          </a:xfrm>
          <a:prstGeom prst="rect">
            <a:avLst/>
          </a:prstGeom>
          <a:noFill/>
        </p:spPr>
        <p:txBody>
          <a:bodyPr wrap="none" lIns="91440" tIns="45720" rIns="91440" bIns="45720">
            <a:spAutoFit/>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Upstate New York Winter</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777883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5735636"/>
            <a:ext cx="12191999" cy="354013"/>
          </a:xfrm>
        </p:spPr>
        <p:txBody>
          <a:bodyPr/>
          <a:lstStyle/>
          <a:p>
            <a:r>
              <a:rPr lang="en-US" b="1" dirty="0"/>
              <a:t>Transforming Nagios XI into an Autonomous </a:t>
            </a:r>
            <a:r>
              <a:rPr lang="en-US" b="1" dirty="0" smtClean="0"/>
              <a:t>Physical Safety </a:t>
            </a:r>
            <a:r>
              <a:rPr lang="en-US" b="1" dirty="0"/>
              <a:t>Engine</a:t>
            </a:r>
            <a:endParaRPr lang="en-US" dirty="0"/>
          </a:p>
        </p:txBody>
      </p:sp>
      <p:sp>
        <p:nvSpPr>
          <p:cNvPr id="3" name="Title 2"/>
          <p:cNvSpPr>
            <a:spLocks noGrp="1"/>
          </p:cNvSpPr>
          <p:nvPr>
            <p:ph type="ctrTitle"/>
          </p:nvPr>
        </p:nvSpPr>
        <p:spPr/>
        <p:txBody>
          <a:bodyPr/>
          <a:lstStyle/>
          <a:p>
            <a:r>
              <a:rPr lang="en-US" dirty="0"/>
              <a:t>Building the Brain</a:t>
            </a:r>
          </a:p>
        </p:txBody>
      </p:sp>
    </p:spTree>
    <p:extLst>
      <p:ext uri="{BB962C8B-B14F-4D97-AF65-F5344CB8AC3E}">
        <p14:creationId xmlns:p14="http://schemas.microsoft.com/office/powerpoint/2010/main" val="10730852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1138812" y="0"/>
            <a:ext cx="14469624" cy="6858000"/>
          </a:xfrm>
          <a:prstGeom prst="rect">
            <a:avLst/>
          </a:prstGeom>
        </p:spPr>
      </p:pic>
      <p:sp>
        <p:nvSpPr>
          <p:cNvPr id="3" name="Rectangle 2"/>
          <p:cNvSpPr/>
          <p:nvPr/>
        </p:nvSpPr>
        <p:spPr>
          <a:xfrm>
            <a:off x="0" y="0"/>
            <a:ext cx="9733755"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Inside the </a:t>
            </a:r>
            <a:r>
              <a:rPr lang="en-US" sz="54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AstropotaPOD</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Rectangle 5"/>
          <p:cNvSpPr/>
          <p:nvPr/>
        </p:nvSpPr>
        <p:spPr>
          <a:xfrm>
            <a:off x="1049327" y="4927809"/>
            <a:ext cx="267573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Camera</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Rectangle 6"/>
          <p:cNvSpPr/>
          <p:nvPr/>
        </p:nvSpPr>
        <p:spPr>
          <a:xfrm>
            <a:off x="736566" y="1716435"/>
            <a:ext cx="350608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Powerbox</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Rectangle 7"/>
          <p:cNvSpPr/>
          <p:nvPr/>
        </p:nvSpPr>
        <p:spPr>
          <a:xfrm>
            <a:off x="168741" y="3237997"/>
            <a:ext cx="3090911"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Focuser</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Rectangle 8"/>
          <p:cNvSpPr/>
          <p:nvPr/>
        </p:nvSpPr>
        <p:spPr>
          <a:xfrm>
            <a:off x="2812454" y="984916"/>
            <a:ext cx="143020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rPi</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Rectangle 9"/>
          <p:cNvSpPr/>
          <p:nvPr/>
        </p:nvSpPr>
        <p:spPr>
          <a:xfrm>
            <a:off x="6096000" y="5534970"/>
            <a:ext cx="226055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Mount</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1" name="Rectangle 10"/>
          <p:cNvSpPr/>
          <p:nvPr/>
        </p:nvSpPr>
        <p:spPr>
          <a:xfrm>
            <a:off x="6652862" y="777698"/>
            <a:ext cx="2957861"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Thermostat</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2" name="Rectangle 11"/>
          <p:cNvSpPr/>
          <p:nvPr/>
        </p:nvSpPr>
        <p:spPr>
          <a:xfrm>
            <a:off x="6652862" y="1483872"/>
            <a:ext cx="2957861"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Smart Plug</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3" name="Rectangle 12"/>
          <p:cNvSpPr/>
          <p:nvPr/>
        </p:nvSpPr>
        <p:spPr>
          <a:xfrm>
            <a:off x="6607177" y="2190046"/>
            <a:ext cx="2125902"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Mini PC</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4" name="Rectangle 13"/>
          <p:cNvSpPr/>
          <p:nvPr/>
        </p:nvSpPr>
        <p:spPr>
          <a:xfrm>
            <a:off x="6591948" y="2896220"/>
            <a:ext cx="1848583"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Router</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5" name="Rectangle 14"/>
          <p:cNvSpPr/>
          <p:nvPr/>
        </p:nvSpPr>
        <p:spPr>
          <a:xfrm>
            <a:off x="6668091" y="3602394"/>
            <a:ext cx="3235180"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Wifi</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Bridge</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6" name="Rectangle 15"/>
          <p:cNvSpPr/>
          <p:nvPr/>
        </p:nvSpPr>
        <p:spPr>
          <a:xfrm>
            <a:off x="6607177" y="4308568"/>
            <a:ext cx="2125902"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Cameras</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7" name="Rectangle 16"/>
          <p:cNvSpPr/>
          <p:nvPr/>
        </p:nvSpPr>
        <p:spPr>
          <a:xfrm>
            <a:off x="6637633" y="5014744"/>
            <a:ext cx="2680542"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Much More</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233693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High-Level</a:t>
            </a:r>
            <a:br>
              <a:rPr lang="en-US" dirty="0" smtClean="0"/>
            </a:br>
            <a:r>
              <a:rPr lang="en-US" dirty="0" smtClean="0"/>
              <a:t>System</a:t>
            </a:r>
            <a:br>
              <a:rPr lang="en-US" dirty="0" smtClean="0"/>
            </a:br>
            <a:r>
              <a:rPr lang="en-US" dirty="0" smtClean="0"/>
              <a:t>Architecture</a:t>
            </a:r>
            <a:endParaRPr lang="en-US" dirty="0"/>
          </a:p>
        </p:txBody>
      </p:sp>
      <p:sp>
        <p:nvSpPr>
          <p:cNvPr id="3" name="Content Placeholder 2"/>
          <p:cNvSpPr>
            <a:spLocks noGrp="1"/>
          </p:cNvSpPr>
          <p:nvPr>
            <p:ph idx="1"/>
          </p:nvPr>
        </p:nvSpPr>
        <p:spPr/>
        <p:txBody>
          <a:bodyPr>
            <a:normAutofit fontScale="92500" lnSpcReduction="10000"/>
          </a:bodyPr>
          <a:lstStyle/>
          <a:p>
            <a:r>
              <a:rPr lang="en-US" dirty="0"/>
              <a:t>NINA, Pegasus Power, Sky Quality, Weather </a:t>
            </a:r>
            <a:r>
              <a:rPr lang="en-US" dirty="0" smtClean="0"/>
              <a:t>JSON/MQTT</a:t>
            </a:r>
          </a:p>
          <a:p>
            <a:r>
              <a:rPr lang="en-US" dirty="0" err="1" smtClean="0"/>
              <a:t>nagios_mod_gearman</a:t>
            </a:r>
            <a:r>
              <a:rPr lang="en-US" dirty="0" smtClean="0"/>
              <a:t>, NCPA, Dynamic </a:t>
            </a:r>
            <a:r>
              <a:rPr lang="en-US" dirty="0" err="1"/>
              <a:t>Timeperiods</a:t>
            </a:r>
            <a:r>
              <a:rPr lang="en-US" dirty="0" smtClean="0"/>
              <a:t>, MQTT</a:t>
            </a:r>
            <a:r>
              <a:rPr lang="en-US" dirty="0"/>
              <a:t>, </a:t>
            </a:r>
            <a:r>
              <a:rPr lang="en-US" dirty="0" err="1" smtClean="0"/>
              <a:t>InfluxDB</a:t>
            </a:r>
            <a:endParaRPr lang="en-US" dirty="0" smtClean="0"/>
          </a:p>
          <a:p>
            <a:r>
              <a:rPr lang="en-US" dirty="0"/>
              <a:t>Nagios </a:t>
            </a:r>
            <a:r>
              <a:rPr lang="en-US" dirty="0" smtClean="0"/>
              <a:t>BPI</a:t>
            </a:r>
          </a:p>
          <a:p>
            <a:r>
              <a:rPr lang="en-US" dirty="0"/>
              <a:t>Home Assistant, Alexa Voice, Smart Plugs, Push </a:t>
            </a:r>
            <a:r>
              <a:rPr lang="en-US" dirty="0" smtClean="0"/>
              <a:t>Notifications</a:t>
            </a:r>
          </a:p>
          <a:p>
            <a:r>
              <a:rPr lang="en-US" dirty="0" smtClean="0"/>
              <a:t>Dashboards and </a:t>
            </a:r>
            <a:r>
              <a:rPr lang="en-US" dirty="0" err="1" smtClean="0"/>
              <a:t>Grafana</a:t>
            </a:r>
            <a:endParaRPr lang="en-US" dirty="0"/>
          </a:p>
        </p:txBody>
      </p:sp>
      <p:sp>
        <p:nvSpPr>
          <p:cNvPr id="4" name="Text Placeholder 3"/>
          <p:cNvSpPr>
            <a:spLocks noGrp="1"/>
          </p:cNvSpPr>
          <p:nvPr>
            <p:ph type="body" sz="half" idx="2"/>
          </p:nvPr>
        </p:nvSpPr>
        <p:spPr/>
        <p:txBody>
          <a:bodyPr>
            <a:normAutofit/>
          </a:bodyPr>
          <a:lstStyle/>
          <a:p>
            <a:r>
              <a:rPr lang="en-US" i="1" dirty="0"/>
              <a:t>Turning environmental sensor data into automated hardware </a:t>
            </a:r>
            <a:r>
              <a:rPr lang="en-US" i="1" dirty="0" smtClean="0"/>
              <a:t>protection.</a:t>
            </a:r>
          </a:p>
          <a:p>
            <a:endParaRPr lang="en-US" b="1" dirty="0" smtClean="0"/>
          </a:p>
          <a:p>
            <a:r>
              <a:rPr lang="en-US" b="1" dirty="0" smtClean="0"/>
              <a:t>TELEMETRY </a:t>
            </a:r>
            <a:r>
              <a:rPr lang="en-US" b="1" dirty="0"/>
              <a:t>&amp; </a:t>
            </a:r>
            <a:r>
              <a:rPr lang="en-US" b="1" dirty="0" smtClean="0"/>
              <a:t>SENSORS</a:t>
            </a:r>
          </a:p>
          <a:p>
            <a:r>
              <a:rPr lang="en-US" b="1" dirty="0" smtClean="0"/>
              <a:t>CENTRAL </a:t>
            </a:r>
            <a:r>
              <a:rPr lang="en-US" b="1" dirty="0"/>
              <a:t>MONITORING </a:t>
            </a:r>
            <a:r>
              <a:rPr lang="en-US" b="1" dirty="0" smtClean="0"/>
              <a:t>ENGINE</a:t>
            </a:r>
          </a:p>
          <a:p>
            <a:r>
              <a:rPr lang="en-US" b="1" dirty="0" smtClean="0"/>
              <a:t>STATE </a:t>
            </a:r>
            <a:r>
              <a:rPr lang="en-US" b="1" dirty="0"/>
              <a:t>&amp; DECISION </a:t>
            </a:r>
            <a:r>
              <a:rPr lang="en-US" b="1" dirty="0" smtClean="0"/>
              <a:t>LOGIC</a:t>
            </a:r>
          </a:p>
          <a:p>
            <a:r>
              <a:rPr lang="en-US" b="1" dirty="0" smtClean="0"/>
              <a:t>REAL-WORLD </a:t>
            </a:r>
            <a:r>
              <a:rPr lang="en-US" b="1" dirty="0"/>
              <a:t>ALERTS &amp; </a:t>
            </a:r>
            <a:r>
              <a:rPr lang="en-US" b="1" dirty="0" smtClean="0"/>
              <a:t>ACTION</a:t>
            </a:r>
          </a:p>
          <a:p>
            <a:r>
              <a:rPr lang="en-US" b="1" dirty="0" smtClean="0"/>
              <a:t>VISUALIZATION AND HISTORY</a:t>
            </a:r>
            <a:endParaRPr lang="en-US" b="1" dirty="0"/>
          </a:p>
        </p:txBody>
      </p:sp>
    </p:spTree>
    <p:extLst>
      <p:ext uri="{BB962C8B-B14F-4D97-AF65-F5344CB8AC3E}">
        <p14:creationId xmlns:p14="http://schemas.microsoft.com/office/powerpoint/2010/main" val="4260976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787812" cy="6858000"/>
          </a:xfrm>
          <a:prstGeom prst="rect">
            <a:avLst/>
          </a:prstGeom>
        </p:spPr>
      </p:pic>
    </p:spTree>
    <p:extLst>
      <p:ext uri="{BB962C8B-B14F-4D97-AF65-F5344CB8AC3E}">
        <p14:creationId xmlns:p14="http://schemas.microsoft.com/office/powerpoint/2010/main" val="2074573023"/>
      </p:ext>
    </p:extLst>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0" y="0"/>
            <a:ext cx="7657867"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Slewing to the Sun</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7599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73126" y="5735636"/>
            <a:ext cx="10502899" cy="354013"/>
          </a:xfrm>
        </p:spPr>
        <p:txBody>
          <a:bodyPr/>
          <a:lstStyle/>
          <a:p>
            <a:r>
              <a:rPr lang="en-US" b="1" i="1" dirty="0"/>
              <a:t>Pulling </a:t>
            </a:r>
            <a:r>
              <a:rPr lang="en-US" b="1" i="1" dirty="0" smtClean="0"/>
              <a:t>hardware </a:t>
            </a:r>
            <a:r>
              <a:rPr lang="en-US" b="1" i="1" dirty="0"/>
              <a:t>metrics </a:t>
            </a:r>
            <a:r>
              <a:rPr lang="en-US" b="1" i="1" dirty="0" smtClean="0"/>
              <a:t>from disparate data sources</a:t>
            </a:r>
            <a:br>
              <a:rPr lang="en-US" b="1" i="1" dirty="0" smtClean="0"/>
            </a:br>
            <a:r>
              <a:rPr lang="en-US" b="1" i="1" dirty="0" smtClean="0"/>
              <a:t>into </a:t>
            </a:r>
            <a:r>
              <a:rPr lang="en-US" b="1" i="1" dirty="0"/>
              <a:t>Nagios </a:t>
            </a:r>
            <a:r>
              <a:rPr lang="en-US" b="1" i="1" dirty="0" smtClean="0"/>
              <a:t>XI using </a:t>
            </a:r>
            <a:r>
              <a:rPr lang="en-US" b="1" i="1" dirty="0"/>
              <a:t>native plugins and custom scripts.</a:t>
            </a:r>
            <a:endParaRPr lang="en-US" b="1" dirty="0"/>
          </a:p>
        </p:txBody>
      </p:sp>
      <p:sp>
        <p:nvSpPr>
          <p:cNvPr id="3" name="Title 2"/>
          <p:cNvSpPr>
            <a:spLocks noGrp="1"/>
          </p:cNvSpPr>
          <p:nvPr>
            <p:ph type="ctrTitle"/>
          </p:nvPr>
        </p:nvSpPr>
        <p:spPr>
          <a:xfrm>
            <a:off x="0" y="1911096"/>
            <a:ext cx="12192000" cy="2971800"/>
          </a:xfrm>
        </p:spPr>
        <p:txBody>
          <a:bodyPr/>
          <a:lstStyle/>
          <a:p>
            <a:r>
              <a:rPr lang="en-US" dirty="0"/>
              <a:t>Data </a:t>
            </a:r>
            <a:r>
              <a:rPr lang="en-US" dirty="0" smtClean="0"/>
              <a:t>Harvesting:</a:t>
            </a:r>
            <a:br>
              <a:rPr lang="en-US" dirty="0" smtClean="0"/>
            </a:br>
            <a:r>
              <a:rPr lang="en-US" dirty="0" smtClean="0"/>
              <a:t>Sensors</a:t>
            </a:r>
            <a:r>
              <a:rPr lang="en-US" dirty="0"/>
              <a:t>, Protocols, &amp; </a:t>
            </a:r>
            <a:r>
              <a:rPr lang="en-US" dirty="0" smtClean="0"/>
              <a:t>APIs</a:t>
            </a:r>
            <a:endParaRPr lang="en-US" dirty="0"/>
          </a:p>
        </p:txBody>
      </p:sp>
    </p:spTree>
    <p:extLst>
      <p:ext uri="{BB962C8B-B14F-4D97-AF65-F5344CB8AC3E}">
        <p14:creationId xmlns:p14="http://schemas.microsoft.com/office/powerpoint/2010/main" val="248444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External</a:t>
            </a:r>
            <a:br>
              <a:rPr lang="en-US" dirty="0" smtClean="0"/>
            </a:br>
            <a:r>
              <a:rPr lang="en-US" dirty="0" smtClean="0"/>
              <a:t>Data</a:t>
            </a:r>
            <a:br>
              <a:rPr lang="en-US" dirty="0" smtClean="0"/>
            </a:br>
            <a:r>
              <a:rPr lang="en-US" dirty="0" smtClean="0"/>
              <a:t>Sources</a:t>
            </a:r>
            <a:br>
              <a:rPr lang="en-US" dirty="0" smtClean="0"/>
            </a:br>
            <a:r>
              <a:rPr lang="en-US" dirty="0" smtClean="0"/>
              <a:t>(The Environment)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Ingests </a:t>
            </a:r>
            <a:r>
              <a:rPr lang="en-US" dirty="0"/>
              <a:t>severe </a:t>
            </a:r>
            <a:r>
              <a:rPr lang="en-US" dirty="0" smtClean="0"/>
              <a:t>weather warnings</a:t>
            </a:r>
            <a:r>
              <a:rPr lang="en-US" dirty="0"/>
              <a:t>, ambient pressure, precipitation probabilities, </a:t>
            </a:r>
            <a:r>
              <a:rPr lang="en-US" dirty="0" smtClean="0"/>
              <a:t>cloud </a:t>
            </a:r>
            <a:r>
              <a:rPr lang="en-US" dirty="0"/>
              <a:t>cover </a:t>
            </a:r>
            <a:r>
              <a:rPr lang="en-US" dirty="0" smtClean="0"/>
              <a:t>and more via </a:t>
            </a:r>
            <a:r>
              <a:rPr lang="en-US" dirty="0"/>
              <a:t>REST APIs</a:t>
            </a:r>
            <a:r>
              <a:rPr lang="en-US" dirty="0" smtClean="0"/>
              <a:t>.</a:t>
            </a:r>
          </a:p>
          <a:p>
            <a:r>
              <a:rPr lang="en-US" dirty="0"/>
              <a:t>Monitors K-index (</a:t>
            </a:r>
            <a:r>
              <a:rPr lang="en-US" dirty="0" smtClean="0"/>
              <a:t>geomagnetic storms), </a:t>
            </a:r>
            <a:r>
              <a:rPr lang="en-US" dirty="0"/>
              <a:t>solar flare activity, and </a:t>
            </a:r>
            <a:r>
              <a:rPr lang="en-US" dirty="0" smtClean="0"/>
              <a:t>general space </a:t>
            </a:r>
            <a:r>
              <a:rPr lang="en-US" dirty="0"/>
              <a:t>weather. </a:t>
            </a:r>
            <a:endParaRPr lang="en-US" dirty="0" smtClean="0"/>
          </a:p>
          <a:p>
            <a:r>
              <a:rPr lang="en-US" dirty="0"/>
              <a:t>Parses local weather </a:t>
            </a:r>
            <a:r>
              <a:rPr lang="en-US" dirty="0" smtClean="0"/>
              <a:t>device metrics </a:t>
            </a:r>
            <a:r>
              <a:rPr lang="en-US" dirty="0"/>
              <a:t>and Pegasus power box dew-point calculations over MQTT and JSON streams.</a:t>
            </a:r>
          </a:p>
        </p:txBody>
      </p:sp>
      <p:sp>
        <p:nvSpPr>
          <p:cNvPr id="4" name="Text Placeholder 3"/>
          <p:cNvSpPr>
            <a:spLocks noGrp="1"/>
          </p:cNvSpPr>
          <p:nvPr>
            <p:ph type="body" sz="half" idx="2"/>
          </p:nvPr>
        </p:nvSpPr>
        <p:spPr/>
        <p:txBody>
          <a:bodyPr/>
          <a:lstStyle/>
          <a:p>
            <a:r>
              <a:rPr lang="en-US" i="1" dirty="0"/>
              <a:t>Building a comprehensive observatory environmental intelligence </a:t>
            </a:r>
            <a:r>
              <a:rPr lang="en-US" i="1" dirty="0" smtClean="0"/>
              <a:t>pipeline</a:t>
            </a:r>
          </a:p>
          <a:p>
            <a:endParaRPr lang="en-US" i="1" dirty="0"/>
          </a:p>
          <a:p>
            <a:r>
              <a:rPr lang="en-US" b="1" dirty="0" smtClean="0"/>
              <a:t>NATIONAL WEATHER SERVICE (NWS) &amp; OPENWEATHERMAP</a:t>
            </a:r>
          </a:p>
          <a:p>
            <a:r>
              <a:rPr lang="en-US" b="1" dirty="0" smtClean="0"/>
              <a:t>SPACE WEATHER PREDICTION CENTER (NOAA / SWPC)</a:t>
            </a:r>
            <a:endParaRPr lang="en-US" dirty="0" smtClean="0"/>
          </a:p>
          <a:p>
            <a:r>
              <a:rPr lang="en-US" b="1" dirty="0" smtClean="0"/>
              <a:t>LOCAL MICROCLIMATE &amp; HARDWARE</a:t>
            </a:r>
            <a:endParaRPr lang="en-US" dirty="0"/>
          </a:p>
        </p:txBody>
      </p:sp>
    </p:spTree>
    <p:extLst>
      <p:ext uri="{BB962C8B-B14F-4D97-AF65-F5344CB8AC3E}">
        <p14:creationId xmlns:p14="http://schemas.microsoft.com/office/powerpoint/2010/main" val="34125914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3791423" cy="6858000"/>
          </a:xfrm>
          <a:prstGeom prst="rect">
            <a:avLst/>
          </a:prstGeom>
        </p:spPr>
      </p:pic>
    </p:spTree>
    <p:extLst>
      <p:ext uri="{BB962C8B-B14F-4D97-AF65-F5344CB8AC3E}">
        <p14:creationId xmlns:p14="http://schemas.microsoft.com/office/powerpoint/2010/main" val="3700484639"/>
      </p:ext>
    </p:extLst>
  </p:cSld>
  <p:clrMapOvr>
    <a:masterClrMapping/>
  </p:clrMapOvr>
  <p:transition spd="slow">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7228"/>
            <a:ext cx="12192000" cy="7325228"/>
          </a:xfrm>
          <a:prstGeom prst="rect">
            <a:avLst/>
          </a:prstGeom>
        </p:spPr>
      </p:pic>
      <p:sp>
        <p:nvSpPr>
          <p:cNvPr id="3" name="Rectangle 2"/>
          <p:cNvSpPr/>
          <p:nvPr/>
        </p:nvSpPr>
        <p:spPr>
          <a:xfrm>
            <a:off x="0" y="0"/>
            <a:ext cx="6827510"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Our Nearest Star</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5504952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b="1" i="1" dirty="0"/>
              <a:t>Structuring chaotic, multi-source telemetry into </a:t>
            </a:r>
            <a:r>
              <a:rPr lang="en-US" b="1" i="1" dirty="0" smtClean="0"/>
              <a:t>a</a:t>
            </a:r>
            <a:br>
              <a:rPr lang="en-US" b="1" i="1" dirty="0" smtClean="0"/>
            </a:br>
            <a:r>
              <a:rPr lang="en-US" b="1" i="1" dirty="0" smtClean="0"/>
              <a:t>unified </a:t>
            </a:r>
            <a:r>
              <a:rPr lang="en-US" b="1" i="1" dirty="0"/>
              <a:t>operational monitoring framework.</a:t>
            </a:r>
            <a:endParaRPr lang="en-US" b="1" dirty="0"/>
          </a:p>
        </p:txBody>
      </p:sp>
      <p:sp>
        <p:nvSpPr>
          <p:cNvPr id="3" name="Title 2"/>
          <p:cNvSpPr>
            <a:spLocks noGrp="1"/>
          </p:cNvSpPr>
          <p:nvPr>
            <p:ph type="ctrTitle"/>
          </p:nvPr>
        </p:nvSpPr>
        <p:spPr/>
        <p:txBody>
          <a:bodyPr/>
          <a:lstStyle/>
          <a:p>
            <a:r>
              <a:rPr lang="en-US" dirty="0" smtClean="0"/>
              <a:t>Normalizing</a:t>
            </a:r>
            <a:br>
              <a:rPr lang="en-US" dirty="0" smtClean="0"/>
            </a:br>
            <a:r>
              <a:rPr lang="en-US" dirty="0" smtClean="0"/>
              <a:t>Disparate </a:t>
            </a:r>
            <a:r>
              <a:rPr lang="en-US" dirty="0"/>
              <a:t>Streams</a:t>
            </a:r>
          </a:p>
        </p:txBody>
      </p:sp>
    </p:spTree>
    <p:extLst>
      <p:ext uri="{BB962C8B-B14F-4D97-AF65-F5344CB8AC3E}">
        <p14:creationId xmlns:p14="http://schemas.microsoft.com/office/powerpoint/2010/main" val="42743442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Nagios</a:t>
            </a:r>
            <a:br>
              <a:rPr lang="en-US" dirty="0" smtClean="0"/>
            </a:br>
            <a:r>
              <a:rPr lang="en-US" dirty="0" smtClean="0"/>
              <a:t>as the</a:t>
            </a:r>
            <a:br>
              <a:rPr lang="en-US" dirty="0" smtClean="0"/>
            </a:br>
            <a:r>
              <a:rPr lang="en-US" dirty="0" smtClean="0"/>
              <a:t>Conductor</a:t>
            </a:r>
            <a:endParaRPr lang="en-US" dirty="0"/>
          </a:p>
        </p:txBody>
      </p:sp>
      <p:sp>
        <p:nvSpPr>
          <p:cNvPr id="3" name="Content Placeholder 2"/>
          <p:cNvSpPr>
            <a:spLocks noGrp="1"/>
          </p:cNvSpPr>
          <p:nvPr>
            <p:ph idx="1"/>
          </p:nvPr>
        </p:nvSpPr>
        <p:spPr/>
        <p:txBody>
          <a:bodyPr>
            <a:noAutofit/>
          </a:bodyPr>
          <a:lstStyle/>
          <a:p>
            <a:r>
              <a:rPr lang="en-US" sz="2000" dirty="0" smtClean="0"/>
              <a:t>Translate </a:t>
            </a:r>
            <a:r>
              <a:rPr lang="en-US" sz="2000" dirty="0"/>
              <a:t>every external API payload, REST endpoint, and serial string into standard Nagios state </a:t>
            </a:r>
            <a:r>
              <a:rPr lang="en-US" sz="2000" dirty="0" smtClean="0"/>
              <a:t>logic</a:t>
            </a:r>
            <a:br>
              <a:rPr lang="en-US" sz="2000" dirty="0" smtClean="0"/>
            </a:br>
            <a:r>
              <a:rPr lang="en-US" sz="2000" dirty="0" smtClean="0"/>
              <a:t>(OK</a:t>
            </a:r>
            <a:r>
              <a:rPr lang="en-US" sz="2000" dirty="0"/>
              <a:t>, </a:t>
            </a:r>
            <a:r>
              <a:rPr lang="en-US" sz="2000" dirty="0" smtClean="0"/>
              <a:t>WARNING</a:t>
            </a:r>
            <a:r>
              <a:rPr lang="en-US" sz="2000" dirty="0"/>
              <a:t>, </a:t>
            </a:r>
            <a:r>
              <a:rPr lang="en-US" sz="2000" dirty="0" smtClean="0"/>
              <a:t>CRITICAL).</a:t>
            </a:r>
            <a:endParaRPr lang="en-US" sz="2000" b="1" dirty="0" smtClean="0"/>
          </a:p>
          <a:p>
            <a:r>
              <a:rPr lang="en-US" sz="2000" dirty="0" smtClean="0"/>
              <a:t>Rigorous parent/child relationships help ensure devices are properly monitored and notifications correct.</a:t>
            </a:r>
          </a:p>
          <a:p>
            <a:r>
              <a:rPr lang="en-US" sz="2000" dirty="0" smtClean="0"/>
              <a:t>Suppress notifications for things that don’t matter at that moment (no need to alert if it’s noon, for instance).</a:t>
            </a:r>
          </a:p>
          <a:p>
            <a:r>
              <a:rPr lang="en-US" sz="2000" dirty="0" smtClean="0"/>
              <a:t>Adjusts check/notification periods based </a:t>
            </a:r>
            <a:r>
              <a:rPr lang="en-US" sz="2000" dirty="0"/>
              <a:t>on astronomical time (e.g., daytime vs. astronomical night, moon phase, imaging windows</a:t>
            </a:r>
            <a:r>
              <a:rPr lang="en-US" sz="2000" dirty="0" smtClean="0"/>
              <a:t>).</a:t>
            </a:r>
          </a:p>
          <a:p>
            <a:pPr lvl="1"/>
            <a:r>
              <a:rPr lang="en-US" sz="1800" dirty="0" smtClean="0"/>
              <a:t>Update these periods via Nagios XI API</a:t>
            </a:r>
            <a:endParaRPr lang="en-US" sz="1800" dirty="0"/>
          </a:p>
        </p:txBody>
      </p:sp>
      <p:sp>
        <p:nvSpPr>
          <p:cNvPr id="4" name="Text Placeholder 3"/>
          <p:cNvSpPr>
            <a:spLocks noGrp="1"/>
          </p:cNvSpPr>
          <p:nvPr>
            <p:ph type="body" sz="half" idx="2"/>
          </p:nvPr>
        </p:nvSpPr>
        <p:spPr/>
        <p:txBody>
          <a:bodyPr/>
          <a:lstStyle/>
          <a:p>
            <a:r>
              <a:rPr lang="en-US" i="1" dirty="0" smtClean="0"/>
              <a:t>Different hardware, services, APIs, and protocols have different ideas of what their data represents, what is a success or failure, and how to report it.  We need to normalize and simplify the results.</a:t>
            </a:r>
          </a:p>
          <a:p>
            <a:endParaRPr lang="en-US" b="1" dirty="0" smtClean="0"/>
          </a:p>
          <a:p>
            <a:r>
              <a:rPr lang="en-US" b="1" dirty="0" smtClean="0"/>
              <a:t>STATE STANDARDIZATION</a:t>
            </a:r>
          </a:p>
          <a:p>
            <a:r>
              <a:rPr lang="en-US" b="1" dirty="0" smtClean="0"/>
              <a:t>PARENT/CHILD RELATIONSHIPS</a:t>
            </a:r>
          </a:p>
          <a:p>
            <a:r>
              <a:rPr lang="en-US" b="1" dirty="0" smtClean="0"/>
              <a:t>SERVICE DEPENDENCY MAPPING</a:t>
            </a:r>
          </a:p>
          <a:p>
            <a:r>
              <a:rPr lang="en-US" b="1" dirty="0" smtClean="0"/>
              <a:t>DYNAMIC TIMEPERIODS &amp; SCHEDULES</a:t>
            </a:r>
          </a:p>
        </p:txBody>
      </p:sp>
    </p:spTree>
    <p:extLst>
      <p:ext uri="{BB962C8B-B14F-4D97-AF65-F5344CB8AC3E}">
        <p14:creationId xmlns:p14="http://schemas.microsoft.com/office/powerpoint/2010/main" val="836147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Nagios</a:t>
            </a:r>
            <a:br>
              <a:rPr lang="en-US" dirty="0" smtClean="0"/>
            </a:br>
            <a:r>
              <a:rPr lang="en-US" dirty="0" smtClean="0"/>
              <a:t>as the</a:t>
            </a:r>
            <a:br>
              <a:rPr lang="en-US" dirty="0" smtClean="0"/>
            </a:br>
            <a:r>
              <a:rPr lang="en-US" dirty="0" smtClean="0"/>
              <a:t>Conductor</a:t>
            </a:r>
            <a:endParaRPr lang="en-US" dirty="0"/>
          </a:p>
        </p:txBody>
      </p:sp>
      <p:sp>
        <p:nvSpPr>
          <p:cNvPr id="3" name="Content Placeholder 2"/>
          <p:cNvSpPr>
            <a:spLocks noGrp="1"/>
          </p:cNvSpPr>
          <p:nvPr>
            <p:ph idx="1"/>
          </p:nvPr>
        </p:nvSpPr>
        <p:spPr/>
        <p:txBody>
          <a:bodyPr>
            <a:noAutofit/>
          </a:bodyPr>
          <a:lstStyle/>
          <a:p>
            <a:r>
              <a:rPr lang="en-US" sz="2400" dirty="0" smtClean="0"/>
              <a:t>Combine Weather information into service groups</a:t>
            </a:r>
          </a:p>
          <a:p>
            <a:pPr lvl="1"/>
            <a:r>
              <a:rPr lang="en-US" sz="2000" dirty="0" smtClean="0"/>
              <a:t>Further combine temperature, humidity, and space weather into “sub-service groups”</a:t>
            </a:r>
          </a:p>
          <a:p>
            <a:r>
              <a:rPr lang="en-US" sz="2400" dirty="0" smtClean="0"/>
              <a:t>Telescope target, status, </a:t>
            </a:r>
            <a:r>
              <a:rPr lang="en-US" sz="2400" dirty="0" err="1" smtClean="0"/>
              <a:t>etc</a:t>
            </a:r>
            <a:r>
              <a:rPr lang="en-US" sz="2400" dirty="0" smtClean="0"/>
              <a:t> goes into its own host and service groups</a:t>
            </a:r>
          </a:p>
          <a:p>
            <a:r>
              <a:rPr lang="en-US" sz="2400" dirty="0"/>
              <a:t>Combine meta hosts and services into service groups for ease of notification or usage with </a:t>
            </a:r>
            <a:r>
              <a:rPr lang="en-US" sz="2400" dirty="0" smtClean="0"/>
              <a:t>BPI</a:t>
            </a:r>
          </a:p>
          <a:p>
            <a:r>
              <a:rPr lang="en-US" sz="2400" dirty="0"/>
              <a:t>Creates </a:t>
            </a:r>
            <a:r>
              <a:rPr lang="en-US" sz="2400" dirty="0" smtClean="0"/>
              <a:t>a “state machine” of clean, </a:t>
            </a:r>
            <a:r>
              <a:rPr lang="en-US" sz="2400" dirty="0"/>
              <a:t>state-aware inputs ready for high-level decision </a:t>
            </a:r>
            <a:r>
              <a:rPr lang="en-US" sz="2400" dirty="0" smtClean="0"/>
              <a:t>logic.</a:t>
            </a:r>
            <a:endParaRPr lang="en-US" sz="2400" dirty="0"/>
          </a:p>
        </p:txBody>
      </p:sp>
      <p:sp>
        <p:nvSpPr>
          <p:cNvPr id="4" name="Text Placeholder 3"/>
          <p:cNvSpPr>
            <a:spLocks noGrp="1"/>
          </p:cNvSpPr>
          <p:nvPr>
            <p:ph type="body" sz="half" idx="2"/>
          </p:nvPr>
        </p:nvSpPr>
        <p:spPr/>
        <p:txBody>
          <a:bodyPr/>
          <a:lstStyle/>
          <a:p>
            <a:r>
              <a:rPr lang="en-US" i="1" dirty="0" smtClean="0"/>
              <a:t>Different hardware, services, APIs, and protocols have different ideas of what their data represents, what is a success or failure, and how to report it.  We need to normalize and simplify the results.</a:t>
            </a:r>
          </a:p>
          <a:p>
            <a:endParaRPr lang="en-US" b="1" dirty="0" smtClean="0"/>
          </a:p>
          <a:p>
            <a:r>
              <a:rPr lang="en-US" b="1" dirty="0" smtClean="0"/>
              <a:t>LOGICAL HOST &amp; SERVICE GROUPS</a:t>
            </a:r>
          </a:p>
          <a:p>
            <a:r>
              <a:rPr lang="en-US" b="1" dirty="0" smtClean="0"/>
              <a:t>TELESCOPE TARGET INFORMATION</a:t>
            </a:r>
          </a:p>
          <a:p>
            <a:r>
              <a:rPr lang="en-US" b="1" dirty="0" smtClean="0"/>
              <a:t>THE BRIDGE TO BPI</a:t>
            </a:r>
          </a:p>
        </p:txBody>
      </p:sp>
    </p:spTree>
    <p:extLst>
      <p:ext uri="{BB962C8B-B14F-4D97-AF65-F5344CB8AC3E}">
        <p14:creationId xmlns:p14="http://schemas.microsoft.com/office/powerpoint/2010/main" val="637956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8032"/>
            <a:ext cx="12189056" cy="4740787"/>
          </a:xfrm>
          <a:prstGeom prst="rect">
            <a:avLst/>
          </a:prstGeom>
        </p:spPr>
      </p:pic>
    </p:spTree>
    <p:extLst>
      <p:ext uri="{BB962C8B-B14F-4D97-AF65-F5344CB8AC3E}">
        <p14:creationId xmlns:p14="http://schemas.microsoft.com/office/powerpoint/2010/main" val="428144546"/>
      </p:ext>
    </p:extLst>
  </p:cSld>
  <p:clrMapOvr>
    <a:masterClrMapping/>
  </p:clrMapOvr>
  <p:transition spd="slow">
    <p:pu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9036"/>
            <a:ext cx="13614356" cy="9097036"/>
          </a:xfrm>
          <a:prstGeom prst="rect">
            <a:avLst/>
          </a:prstGeom>
        </p:spPr>
      </p:pic>
      <p:sp>
        <p:nvSpPr>
          <p:cNvPr id="3" name="Rectangle 2"/>
          <p:cNvSpPr/>
          <p:nvPr/>
        </p:nvSpPr>
        <p:spPr>
          <a:xfrm>
            <a:off x="0" y="0"/>
            <a:ext cx="7657867"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As the World Turns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618687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b="1" i="1" dirty="0"/>
              <a:t>Evaluating complex multi-condition operational </a:t>
            </a:r>
            <a:r>
              <a:rPr lang="en-US" b="1" i="1" dirty="0" smtClean="0"/>
              <a:t>states</a:t>
            </a:r>
            <a:br>
              <a:rPr lang="en-US" b="1" i="1" dirty="0" smtClean="0"/>
            </a:br>
            <a:r>
              <a:rPr lang="en-US" b="1" i="1" dirty="0" smtClean="0"/>
              <a:t>to </a:t>
            </a:r>
            <a:r>
              <a:rPr lang="en-US" b="1" i="1" dirty="0"/>
              <a:t>prevent false alarms and force action.</a:t>
            </a:r>
            <a:endParaRPr lang="en-US" b="1" dirty="0"/>
          </a:p>
        </p:txBody>
      </p:sp>
      <p:sp>
        <p:nvSpPr>
          <p:cNvPr id="3" name="Title 2"/>
          <p:cNvSpPr>
            <a:spLocks noGrp="1"/>
          </p:cNvSpPr>
          <p:nvPr>
            <p:ph type="ctrTitle"/>
          </p:nvPr>
        </p:nvSpPr>
        <p:spPr/>
        <p:txBody>
          <a:bodyPr/>
          <a:lstStyle/>
          <a:p>
            <a:r>
              <a:rPr lang="en-US" dirty="0"/>
              <a:t>State-Aware </a:t>
            </a:r>
            <a:r>
              <a:rPr lang="en-US" dirty="0" smtClean="0"/>
              <a:t>Logic:</a:t>
            </a:r>
            <a:br>
              <a:rPr lang="en-US" dirty="0" smtClean="0"/>
            </a:br>
            <a:r>
              <a:rPr lang="en-US" dirty="0" smtClean="0"/>
              <a:t>Nagios </a:t>
            </a:r>
            <a:r>
              <a:rPr lang="en-US" dirty="0"/>
              <a:t>BPI</a:t>
            </a:r>
          </a:p>
        </p:txBody>
      </p:sp>
    </p:spTree>
    <p:extLst>
      <p:ext uri="{BB962C8B-B14F-4D97-AF65-F5344CB8AC3E}">
        <p14:creationId xmlns:p14="http://schemas.microsoft.com/office/powerpoint/2010/main" val="25743323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a:t>
            </a:r>
            <a:br>
              <a:rPr lang="en-US" dirty="0" smtClean="0"/>
            </a:br>
            <a:r>
              <a:rPr lang="en-US" dirty="0" smtClean="0"/>
              <a:t>Simple</a:t>
            </a:r>
            <a:br>
              <a:rPr lang="en-US" dirty="0" smtClean="0"/>
            </a:br>
            <a:r>
              <a:rPr lang="en-US" dirty="0" smtClean="0"/>
              <a:t>Checks</a:t>
            </a:r>
            <a:br>
              <a:rPr lang="en-US" dirty="0" smtClean="0"/>
            </a:br>
            <a:r>
              <a:rPr lang="en-US" dirty="0" smtClean="0"/>
              <a:t>Fail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“It’s raining” is meaningless.</a:t>
            </a:r>
          </a:p>
          <a:p>
            <a:pPr lvl="1"/>
            <a:r>
              <a:rPr lang="en-US" dirty="0" smtClean="0"/>
              <a:t>Rain </a:t>
            </a:r>
            <a:r>
              <a:rPr lang="en-US" dirty="0"/>
              <a:t>detected when </a:t>
            </a:r>
            <a:r>
              <a:rPr lang="en-US" dirty="0" smtClean="0"/>
              <a:t>we’re not imaging:</a:t>
            </a:r>
            <a:br>
              <a:rPr lang="en-US" dirty="0" smtClean="0"/>
            </a:br>
            <a:r>
              <a:rPr lang="en-US" i="1" dirty="0" smtClean="0"/>
              <a:t>Do nothing (sleep)</a:t>
            </a:r>
          </a:p>
          <a:p>
            <a:pPr lvl="1"/>
            <a:r>
              <a:rPr lang="en-US" dirty="0"/>
              <a:t>Rain detected when </a:t>
            </a:r>
            <a:r>
              <a:rPr lang="en-US" dirty="0" smtClean="0"/>
              <a:t>we are imaging:</a:t>
            </a:r>
            <a:br>
              <a:rPr lang="en-US" dirty="0" smtClean="0"/>
            </a:br>
            <a:r>
              <a:rPr lang="en-US" dirty="0" smtClean="0"/>
              <a:t>T</a:t>
            </a:r>
            <a:r>
              <a:rPr lang="en-US" i="1" dirty="0" smtClean="0"/>
              <a:t>hreat </a:t>
            </a:r>
            <a:r>
              <a:rPr lang="en-US" i="1" dirty="0"/>
              <a:t>to </a:t>
            </a:r>
            <a:r>
              <a:rPr lang="en-US" i="1" dirty="0" smtClean="0"/>
              <a:t>gear (wake </a:t>
            </a:r>
            <a:r>
              <a:rPr lang="en-US" i="1" dirty="0"/>
              <a:t>up immediately</a:t>
            </a:r>
            <a:r>
              <a:rPr lang="en-US" i="1" dirty="0" smtClean="0"/>
              <a:t>).</a:t>
            </a:r>
          </a:p>
          <a:p>
            <a:r>
              <a:rPr lang="en-US" dirty="0"/>
              <a:t>Passing wispy clouds or temporary dew point spikes shouldn't set off </a:t>
            </a:r>
            <a:r>
              <a:rPr lang="en-US" dirty="0" smtClean="0"/>
              <a:t>alarms </a:t>
            </a:r>
            <a:r>
              <a:rPr lang="en-US" dirty="0"/>
              <a:t>at 3:00 AM</a:t>
            </a:r>
            <a:r>
              <a:rPr lang="en-US" dirty="0" smtClean="0"/>
              <a:t>.</a:t>
            </a:r>
          </a:p>
          <a:p>
            <a:r>
              <a:rPr lang="en-US" dirty="0" smtClean="0"/>
              <a:t>Multiple alerts or flapping for something that isn’t a problem leads to “Boy Who Cried Wolf” scenario.</a:t>
            </a:r>
          </a:p>
          <a:p>
            <a:r>
              <a:rPr lang="en-US" dirty="0"/>
              <a:t>Simple thresholds can't </a:t>
            </a:r>
            <a:r>
              <a:rPr lang="en-US" dirty="0" smtClean="0"/>
              <a:t>evaluate context</a:t>
            </a:r>
            <a:r>
              <a:rPr lang="en-US" dirty="0"/>
              <a:t>; BPI correlates </a:t>
            </a:r>
            <a:r>
              <a:rPr lang="en-US" dirty="0" smtClean="0"/>
              <a:t>states </a:t>
            </a:r>
            <a:r>
              <a:rPr lang="en-US" dirty="0"/>
              <a:t>across </a:t>
            </a:r>
            <a:r>
              <a:rPr lang="en-US" dirty="0" smtClean="0"/>
              <a:t>hosts, services, and </a:t>
            </a:r>
            <a:r>
              <a:rPr lang="en-US" dirty="0"/>
              <a:t>groups.</a:t>
            </a:r>
          </a:p>
        </p:txBody>
      </p:sp>
      <p:sp>
        <p:nvSpPr>
          <p:cNvPr id="4" name="Text Placeholder 3"/>
          <p:cNvSpPr>
            <a:spLocks noGrp="1"/>
          </p:cNvSpPr>
          <p:nvPr>
            <p:ph type="body" sz="half" idx="2"/>
          </p:nvPr>
        </p:nvSpPr>
        <p:spPr/>
        <p:txBody>
          <a:bodyPr/>
          <a:lstStyle/>
          <a:p>
            <a:r>
              <a:rPr lang="en-US" i="1" dirty="0" smtClean="0"/>
              <a:t>Remember our goal: </a:t>
            </a:r>
            <a:r>
              <a:rPr lang="en-US" i="1" u="sng" dirty="0" smtClean="0"/>
              <a:t>provide meaningful notifications when the </a:t>
            </a:r>
            <a:r>
              <a:rPr lang="en-US" i="1" u="sng" dirty="0" err="1" smtClean="0"/>
              <a:t>AstropotaPOD</a:t>
            </a:r>
            <a:r>
              <a:rPr lang="en-US" i="1" u="sng" dirty="0" smtClean="0"/>
              <a:t> is in danger of inadequately protecting the astrophotography equipment.</a:t>
            </a:r>
          </a:p>
          <a:p>
            <a:endParaRPr lang="en-US" b="1" dirty="0" smtClean="0"/>
          </a:p>
          <a:p>
            <a:r>
              <a:rPr lang="en-US" b="1" dirty="0" smtClean="0"/>
              <a:t>ISOLATED METRICS LACK CONTEXT</a:t>
            </a:r>
          </a:p>
          <a:p>
            <a:r>
              <a:rPr lang="en-US" b="1" dirty="0" smtClean="0"/>
              <a:t>THE DANGER OF FLAPPING &amp; FALSE POSITIVE FATIGUE</a:t>
            </a:r>
          </a:p>
          <a:p>
            <a:r>
              <a:rPr lang="en-US" b="1" dirty="0" smtClean="0"/>
              <a:t>THE NEED FOR BUSINESS PROCESS INTELLIGENCE</a:t>
            </a:r>
            <a:endParaRPr lang="en-US" dirty="0"/>
          </a:p>
        </p:txBody>
      </p:sp>
    </p:spTree>
    <p:extLst>
      <p:ext uri="{BB962C8B-B14F-4D97-AF65-F5344CB8AC3E}">
        <p14:creationId xmlns:p14="http://schemas.microsoft.com/office/powerpoint/2010/main" val="26016159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BPI</a:t>
            </a:r>
            <a:br>
              <a:rPr lang="en-US" dirty="0" smtClean="0"/>
            </a:br>
            <a:r>
              <a:rPr lang="en-US" dirty="0" smtClean="0"/>
              <a:t>Decision</a:t>
            </a:r>
            <a:br>
              <a:rPr lang="en-US" dirty="0" smtClean="0"/>
            </a:br>
            <a:r>
              <a:rPr lang="en-US" dirty="0" smtClean="0"/>
              <a:t>Matrix </a:t>
            </a:r>
            <a:endParaRPr lang="en-US" dirty="0"/>
          </a:p>
        </p:txBody>
      </p:sp>
      <p:sp>
        <p:nvSpPr>
          <p:cNvPr id="3" name="Content Placeholder 2"/>
          <p:cNvSpPr>
            <a:spLocks noGrp="1"/>
          </p:cNvSpPr>
          <p:nvPr>
            <p:ph idx="1"/>
          </p:nvPr>
        </p:nvSpPr>
        <p:spPr/>
        <p:txBody>
          <a:bodyPr>
            <a:normAutofit fontScale="70000" lnSpcReduction="20000"/>
          </a:bodyPr>
          <a:lstStyle/>
          <a:p>
            <a:r>
              <a:rPr lang="en-US" dirty="0"/>
              <a:t>BPI creates </a:t>
            </a:r>
            <a:r>
              <a:rPr lang="en-US" dirty="0" smtClean="0"/>
              <a:t>“meta services” like:</a:t>
            </a:r>
            <a:endParaRPr lang="en-US" dirty="0"/>
          </a:p>
          <a:p>
            <a:pPr lvl="1"/>
            <a:r>
              <a:rPr lang="en-US" b="1" dirty="0" err="1" smtClean="0"/>
              <a:t>IsItSafe</a:t>
            </a:r>
            <a:r>
              <a:rPr lang="en-US" b="1" dirty="0" smtClean="0"/>
              <a:t> (</a:t>
            </a:r>
            <a:r>
              <a:rPr lang="en-US" dirty="0" smtClean="0"/>
              <a:t>rain</a:t>
            </a:r>
            <a:r>
              <a:rPr lang="en-US" dirty="0"/>
              <a:t>, </a:t>
            </a:r>
            <a:r>
              <a:rPr lang="en-US" dirty="0" smtClean="0"/>
              <a:t>winds, smoke, </a:t>
            </a:r>
            <a:r>
              <a:rPr lang="en-US" dirty="0" err="1" smtClean="0"/>
              <a:t>etc</a:t>
            </a:r>
            <a:r>
              <a:rPr lang="en-US" dirty="0" smtClean="0"/>
              <a:t>)</a:t>
            </a:r>
          </a:p>
          <a:p>
            <a:pPr lvl="1"/>
            <a:r>
              <a:rPr lang="en-US" b="1" dirty="0" err="1" smtClean="0"/>
              <a:t>AreWeImaging</a:t>
            </a:r>
            <a:r>
              <a:rPr lang="en-US" dirty="0" smtClean="0"/>
              <a:t> (power status, mount </a:t>
            </a:r>
            <a:r>
              <a:rPr lang="en-US" dirty="0" err="1" smtClean="0"/>
              <a:t>unparked</a:t>
            </a:r>
            <a:r>
              <a:rPr lang="en-US" dirty="0" smtClean="0"/>
              <a:t>, NINA active)</a:t>
            </a:r>
          </a:p>
          <a:p>
            <a:r>
              <a:rPr lang="en-US" dirty="0" smtClean="0"/>
              <a:t>Combine things:</a:t>
            </a:r>
          </a:p>
          <a:p>
            <a:pPr lvl="1"/>
            <a:r>
              <a:rPr lang="en-US" dirty="0" smtClean="0"/>
              <a:t>If we’re not imaging, we don’t care</a:t>
            </a:r>
          </a:p>
          <a:p>
            <a:pPr lvl="1"/>
            <a:r>
              <a:rPr lang="en-US" dirty="0" smtClean="0"/>
              <a:t>If we are, then make sure </a:t>
            </a:r>
            <a:r>
              <a:rPr lang="en-US" b="1" dirty="0" err="1" smtClean="0"/>
              <a:t>IsItSafe</a:t>
            </a:r>
            <a:r>
              <a:rPr lang="en-US" dirty="0" smtClean="0"/>
              <a:t> sends alerts</a:t>
            </a:r>
          </a:p>
          <a:p>
            <a:r>
              <a:rPr lang="en-US" dirty="0"/>
              <a:t>Assigns mathematical thresholds (e.g., </a:t>
            </a:r>
            <a:r>
              <a:rPr lang="en-US" i="1" dirty="0"/>
              <a:t>At least 2 of </a:t>
            </a:r>
            <a:r>
              <a:rPr lang="en-US" i="1" dirty="0" smtClean="0"/>
              <a:t>7 </a:t>
            </a:r>
            <a:r>
              <a:rPr lang="en-US" i="1" dirty="0"/>
              <a:t>weather checks must </a:t>
            </a:r>
            <a:r>
              <a:rPr lang="en-US" i="1" dirty="0" smtClean="0"/>
              <a:t>be non-OK</a:t>
            </a:r>
            <a:r>
              <a:rPr lang="en-US" dirty="0" smtClean="0"/>
              <a:t>) </a:t>
            </a:r>
            <a:r>
              <a:rPr lang="en-US" dirty="0"/>
              <a:t>to prevent single-sensor </a:t>
            </a:r>
            <a:r>
              <a:rPr lang="en-US" dirty="0" smtClean="0"/>
              <a:t>failure false </a:t>
            </a:r>
            <a:r>
              <a:rPr lang="en-US" dirty="0"/>
              <a:t>alarms</a:t>
            </a:r>
            <a:r>
              <a:rPr lang="en-US" dirty="0" smtClean="0"/>
              <a:t>.</a:t>
            </a:r>
          </a:p>
          <a:p>
            <a:r>
              <a:rPr lang="en-US" dirty="0" smtClean="0"/>
              <a:t>Thresholds don’t have to be numeric.  </a:t>
            </a:r>
            <a:r>
              <a:rPr lang="en-US" b="1" dirty="0" err="1" smtClean="0"/>
              <a:t>AreWeImaging</a:t>
            </a:r>
            <a:r>
              <a:rPr lang="en-US" dirty="0" smtClean="0"/>
              <a:t> is just looking for OK/not OK on certain </a:t>
            </a:r>
            <a:r>
              <a:rPr lang="en-US" dirty="0" err="1" smtClean="0"/>
              <a:t>boolean</a:t>
            </a:r>
            <a:r>
              <a:rPr lang="en-US" dirty="0" smtClean="0"/>
              <a:t> services</a:t>
            </a:r>
          </a:p>
        </p:txBody>
      </p:sp>
      <p:sp>
        <p:nvSpPr>
          <p:cNvPr id="4" name="Text Placeholder 3"/>
          <p:cNvSpPr>
            <a:spLocks noGrp="1"/>
          </p:cNvSpPr>
          <p:nvPr>
            <p:ph type="body" sz="half" idx="2"/>
          </p:nvPr>
        </p:nvSpPr>
        <p:spPr/>
        <p:txBody>
          <a:bodyPr/>
          <a:lstStyle/>
          <a:p>
            <a:r>
              <a:rPr lang="en-US" i="1" dirty="0"/>
              <a:t>Remember our goal: </a:t>
            </a:r>
            <a:r>
              <a:rPr lang="en-US" i="1" u="sng" dirty="0"/>
              <a:t>provide meaningful notifications when the </a:t>
            </a:r>
            <a:r>
              <a:rPr lang="en-US" i="1" u="sng" dirty="0" err="1"/>
              <a:t>AstropotaPOD</a:t>
            </a:r>
            <a:r>
              <a:rPr lang="en-US" i="1" u="sng" dirty="0"/>
              <a:t> is in danger of inadequately protecting the astrophotography equipment.</a:t>
            </a:r>
          </a:p>
          <a:p>
            <a:endParaRPr lang="en-US" b="1" dirty="0" smtClean="0"/>
          </a:p>
          <a:p>
            <a:r>
              <a:rPr lang="en-US" b="1" dirty="0" smtClean="0"/>
              <a:t>GROUP AGGREGATION LOGIC</a:t>
            </a:r>
          </a:p>
          <a:p>
            <a:r>
              <a:rPr lang="en-US" b="1" dirty="0" smtClean="0"/>
              <a:t>ESSENTIAL EVALUATION RULES</a:t>
            </a:r>
          </a:p>
          <a:p>
            <a:r>
              <a:rPr lang="en-US" b="1" dirty="0" smtClean="0"/>
              <a:t>THRESHOLD WEIGHTING</a:t>
            </a:r>
          </a:p>
        </p:txBody>
      </p:sp>
    </p:spTree>
    <p:extLst>
      <p:ext uri="{BB962C8B-B14F-4D97-AF65-F5344CB8AC3E}">
        <p14:creationId xmlns:p14="http://schemas.microsoft.com/office/powerpoint/2010/main" val="4276024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19278"/>
            <a:ext cx="12201260" cy="3822341"/>
          </a:xfrm>
          <a:prstGeom prst="rect">
            <a:avLst/>
          </a:prstGeom>
        </p:spPr>
      </p:pic>
    </p:spTree>
    <p:extLst>
      <p:ext uri="{BB962C8B-B14F-4D97-AF65-F5344CB8AC3E}">
        <p14:creationId xmlns:p14="http://schemas.microsoft.com/office/powerpoint/2010/main" val="4284386764"/>
      </p:ext>
    </p:extLst>
  </p:cSld>
  <p:clrMapOvr>
    <a:masterClrMapping/>
  </p:clrMapOvr>
  <p:transition spd="slow">
    <p:pu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1999"/>
            <a:ext cx="12283670" cy="8168640"/>
          </a:xfrm>
          <a:prstGeom prst="rect">
            <a:avLst/>
          </a:prstGeom>
        </p:spPr>
      </p:pic>
      <p:sp>
        <p:nvSpPr>
          <p:cNvPr id="3" name="Rectangle 2"/>
          <p:cNvSpPr/>
          <p:nvPr/>
        </p:nvSpPr>
        <p:spPr>
          <a:xfrm>
            <a:off x="0" y="10775"/>
            <a:ext cx="6412333"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 Iris Nebula</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366809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b="1" dirty="0"/>
              <a:t>Bridging Nagios </a:t>
            </a:r>
            <a:r>
              <a:rPr lang="en-US" b="1" dirty="0" smtClean="0"/>
              <a:t>Notifications with Smart-Home </a:t>
            </a:r>
            <a:r>
              <a:rPr lang="en-US" b="1" dirty="0"/>
              <a:t>Automation</a:t>
            </a:r>
            <a:endParaRPr lang="en-US" dirty="0"/>
          </a:p>
        </p:txBody>
      </p:sp>
      <p:sp>
        <p:nvSpPr>
          <p:cNvPr id="3" name="Title 2"/>
          <p:cNvSpPr>
            <a:spLocks noGrp="1"/>
          </p:cNvSpPr>
          <p:nvPr>
            <p:ph type="ctrTitle"/>
          </p:nvPr>
        </p:nvSpPr>
        <p:spPr/>
        <p:txBody>
          <a:bodyPr/>
          <a:lstStyle/>
          <a:p>
            <a:r>
              <a:rPr lang="en-US" dirty="0"/>
              <a:t>Real-World </a:t>
            </a:r>
            <a:r>
              <a:rPr lang="en-US" dirty="0" smtClean="0"/>
              <a:t>Alerts</a:t>
            </a:r>
            <a:br>
              <a:rPr lang="en-US" dirty="0" smtClean="0"/>
            </a:br>
            <a:r>
              <a:rPr lang="en-US" dirty="0" smtClean="0"/>
              <a:t>&amp; </a:t>
            </a:r>
            <a:r>
              <a:rPr lang="en-US" dirty="0"/>
              <a:t>Escalation</a:t>
            </a:r>
          </a:p>
        </p:txBody>
      </p:sp>
    </p:spTree>
    <p:extLst>
      <p:ext uri="{BB962C8B-B14F-4D97-AF65-F5344CB8AC3E}">
        <p14:creationId xmlns:p14="http://schemas.microsoft.com/office/powerpoint/2010/main" val="1218859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Notification</a:t>
            </a:r>
            <a:br>
              <a:rPr lang="en-US" dirty="0" smtClean="0"/>
            </a:br>
            <a:r>
              <a:rPr lang="en-US" dirty="0" smtClean="0"/>
              <a:t>Sequence</a:t>
            </a:r>
            <a:endParaRPr lang="en-US" dirty="0"/>
          </a:p>
        </p:txBody>
      </p:sp>
      <p:sp>
        <p:nvSpPr>
          <p:cNvPr id="3" name="Content Placeholder 2"/>
          <p:cNvSpPr>
            <a:spLocks noGrp="1"/>
          </p:cNvSpPr>
          <p:nvPr>
            <p:ph idx="1"/>
          </p:nvPr>
        </p:nvSpPr>
        <p:spPr/>
        <p:txBody>
          <a:bodyPr>
            <a:normAutofit fontScale="62500" lnSpcReduction="20000"/>
          </a:bodyPr>
          <a:lstStyle/>
          <a:p>
            <a:r>
              <a:rPr lang="en-US" dirty="0"/>
              <a:t>Nagios BPI detects: </a:t>
            </a:r>
            <a:r>
              <a:rPr lang="en-US" dirty="0" smtClean="0"/>
              <a:t>we are imaging and it starts to rain or lightning</a:t>
            </a:r>
          </a:p>
          <a:p>
            <a:pPr lvl="1"/>
            <a:r>
              <a:rPr lang="en-US" dirty="0" smtClean="0"/>
              <a:t>We don’t care about clouds; they make for bad images but won’t ruin equipment</a:t>
            </a:r>
          </a:p>
          <a:p>
            <a:r>
              <a:rPr lang="en-US" dirty="0" smtClean="0"/>
              <a:t>We use a contact with a notification command as if it were an event handler to drop payload into MQTT and send push notifications</a:t>
            </a:r>
          </a:p>
          <a:p>
            <a:r>
              <a:rPr lang="en-US" dirty="0" smtClean="0"/>
              <a:t>Home Assistant monitors MQTT, processes </a:t>
            </a:r>
            <a:r>
              <a:rPr lang="en-US" dirty="0"/>
              <a:t>state payload &amp; </a:t>
            </a:r>
            <a:r>
              <a:rPr lang="en-US" dirty="0" smtClean="0"/>
              <a:t>determines priority alert path</a:t>
            </a:r>
          </a:p>
          <a:p>
            <a:pPr lvl="1"/>
            <a:r>
              <a:rPr lang="en-US" dirty="0" smtClean="0"/>
              <a:t>If not home, Alexa won’t help, use critical push</a:t>
            </a:r>
          </a:p>
          <a:p>
            <a:r>
              <a:rPr lang="en-US" dirty="0" smtClean="0"/>
              <a:t>Alert vectors:</a:t>
            </a:r>
          </a:p>
          <a:p>
            <a:pPr lvl="1"/>
            <a:r>
              <a:rPr lang="en-US" dirty="0"/>
              <a:t>Alexa Voice: </a:t>
            </a:r>
            <a:r>
              <a:rPr lang="en-US" dirty="0" smtClean="0"/>
              <a:t>“</a:t>
            </a:r>
            <a:r>
              <a:rPr lang="en-US" b="1" dirty="0" smtClean="0"/>
              <a:t>ALERT</a:t>
            </a:r>
            <a:r>
              <a:rPr lang="en-US" b="1" dirty="0"/>
              <a:t>: </a:t>
            </a:r>
            <a:r>
              <a:rPr lang="en-US" b="1" dirty="0" smtClean="0"/>
              <a:t>Close the POD!</a:t>
            </a:r>
            <a:r>
              <a:rPr lang="en-US" dirty="0" smtClean="0"/>
              <a:t>”</a:t>
            </a:r>
          </a:p>
          <a:p>
            <a:pPr lvl="1"/>
            <a:r>
              <a:rPr lang="en-US" dirty="0" smtClean="0"/>
              <a:t>Lighting</a:t>
            </a:r>
            <a:r>
              <a:rPr lang="en-US" dirty="0"/>
              <a:t>: Bedroom lights flash high-contrast </a:t>
            </a:r>
            <a:r>
              <a:rPr lang="en-US" dirty="0" smtClean="0"/>
              <a:t>red and white (Alexa routine)</a:t>
            </a:r>
          </a:p>
          <a:p>
            <a:pPr lvl="1"/>
            <a:r>
              <a:rPr lang="en-US" dirty="0"/>
              <a:t>Mobile Push: Critical bypass notification (overrides Do Not Disturb)</a:t>
            </a:r>
          </a:p>
        </p:txBody>
      </p:sp>
      <p:sp>
        <p:nvSpPr>
          <p:cNvPr id="4" name="Text Placeholder 3"/>
          <p:cNvSpPr>
            <a:spLocks noGrp="1"/>
          </p:cNvSpPr>
          <p:nvPr>
            <p:ph type="body" sz="half" idx="2"/>
          </p:nvPr>
        </p:nvSpPr>
        <p:spPr/>
        <p:txBody>
          <a:bodyPr/>
          <a:lstStyle/>
          <a:p>
            <a:r>
              <a:rPr lang="en-US" i="1" dirty="0" smtClean="0"/>
              <a:t>How do we know when it’s time to close up the </a:t>
            </a:r>
            <a:r>
              <a:rPr lang="en-US" i="1" dirty="0" err="1" smtClean="0"/>
              <a:t>AstropotaPOD</a:t>
            </a:r>
            <a:r>
              <a:rPr lang="en-US" i="1" dirty="0" smtClean="0"/>
              <a:t>?</a:t>
            </a:r>
          </a:p>
          <a:p>
            <a:endParaRPr lang="en-US" b="1" dirty="0" smtClean="0"/>
          </a:p>
          <a:p>
            <a:r>
              <a:rPr lang="en-US" b="1" dirty="0" smtClean="0"/>
              <a:t>BPI CRITICAL TRIGGER</a:t>
            </a:r>
          </a:p>
          <a:p>
            <a:r>
              <a:rPr lang="en-US" b="1" dirty="0" smtClean="0"/>
              <a:t>NAGIOS META-EVENT HANDLER </a:t>
            </a:r>
          </a:p>
          <a:p>
            <a:r>
              <a:rPr lang="en-US" b="1" dirty="0" smtClean="0"/>
              <a:t>HOME ASSISTANT </a:t>
            </a:r>
          </a:p>
          <a:p>
            <a:r>
              <a:rPr lang="en-US" b="1" dirty="0" smtClean="0"/>
              <a:t>MULTI-CHANNEL ACTION </a:t>
            </a:r>
            <a:endParaRPr lang="en-US" b="1" dirty="0"/>
          </a:p>
        </p:txBody>
      </p:sp>
    </p:spTree>
    <p:extLst>
      <p:ext uri="{BB962C8B-B14F-4D97-AF65-F5344CB8AC3E}">
        <p14:creationId xmlns:p14="http://schemas.microsoft.com/office/powerpoint/2010/main" val="878991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3791424" cy="6858000"/>
          </a:xfrm>
          <a:prstGeom prst="rect">
            <a:avLst/>
          </a:prstGeom>
        </p:spPr>
      </p:pic>
    </p:spTree>
    <p:extLst>
      <p:ext uri="{BB962C8B-B14F-4D97-AF65-F5344CB8AC3E}">
        <p14:creationId xmlns:p14="http://schemas.microsoft.com/office/powerpoint/2010/main" val="2600047591"/>
      </p:ext>
    </p:extLst>
  </p:cSld>
  <p:clrMapOvr>
    <a:masterClrMapping/>
  </p:clrMapOvr>
  <p:transition spd="slow">
    <p:pu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4492380" cy="6858000"/>
          </a:xfrm>
          <a:prstGeom prst="rect">
            <a:avLst/>
          </a:prstGeom>
        </p:spPr>
      </p:pic>
      <p:sp>
        <p:nvSpPr>
          <p:cNvPr id="3" name="Rectangle 2"/>
          <p:cNvSpPr/>
          <p:nvPr/>
        </p:nvSpPr>
        <p:spPr>
          <a:xfrm>
            <a:off x="0" y="0"/>
            <a:ext cx="5166800"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Space Lasers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2942253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b="1" dirty="0" smtClean="0"/>
              <a:t>Let’s see if this works</a:t>
            </a:r>
            <a:endParaRPr lang="en-US" b="1" dirty="0"/>
          </a:p>
        </p:txBody>
      </p:sp>
      <p:sp>
        <p:nvSpPr>
          <p:cNvPr id="3" name="Title 2"/>
          <p:cNvSpPr>
            <a:spLocks noGrp="1"/>
          </p:cNvSpPr>
          <p:nvPr>
            <p:ph type="ctrTitle"/>
          </p:nvPr>
        </p:nvSpPr>
        <p:spPr/>
        <p:txBody>
          <a:bodyPr/>
          <a:lstStyle/>
          <a:p>
            <a:r>
              <a:rPr lang="en-US" dirty="0" smtClean="0"/>
              <a:t>Live Demo?</a:t>
            </a:r>
            <a:endParaRPr lang="en-US" dirty="0"/>
          </a:p>
        </p:txBody>
      </p:sp>
    </p:spTree>
    <p:extLst>
      <p:ext uri="{BB962C8B-B14F-4D97-AF65-F5344CB8AC3E}">
        <p14:creationId xmlns:p14="http://schemas.microsoft.com/office/powerpoint/2010/main" val="3017302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21224109"/>
      </p:ext>
    </p:extLst>
  </p:cSld>
  <p:clrMapOvr>
    <a:masterClrMapping/>
  </p:clrMapOvr>
  <p:transition spd="slow">
    <p:pu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16" y="-624840"/>
            <a:ext cx="12128168" cy="8107680"/>
          </a:xfrm>
          <a:prstGeom prst="rect">
            <a:avLst/>
          </a:prstGeom>
        </p:spPr>
      </p:pic>
      <p:sp>
        <p:nvSpPr>
          <p:cNvPr id="3" name="Rectangle 2"/>
          <p:cNvSpPr/>
          <p:nvPr/>
        </p:nvSpPr>
        <p:spPr>
          <a:xfrm>
            <a:off x="0" y="0"/>
            <a:ext cx="9733755"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Caroline’s Rose Cluster</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524949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b="1" dirty="0" smtClean="0"/>
              <a:t>What happens if it all goes ass-over-teakettle?</a:t>
            </a:r>
            <a:endParaRPr lang="en-US" b="1" dirty="0"/>
          </a:p>
        </p:txBody>
      </p:sp>
      <p:sp>
        <p:nvSpPr>
          <p:cNvPr id="3" name="Title 2"/>
          <p:cNvSpPr>
            <a:spLocks noGrp="1"/>
          </p:cNvSpPr>
          <p:nvPr>
            <p:ph type="ctrTitle"/>
          </p:nvPr>
        </p:nvSpPr>
        <p:spPr/>
        <p:txBody>
          <a:bodyPr/>
          <a:lstStyle/>
          <a:p>
            <a:r>
              <a:rPr lang="en-US" dirty="0" smtClean="0"/>
              <a:t>Considerations</a:t>
            </a:r>
            <a:br>
              <a:rPr lang="en-US" dirty="0" smtClean="0"/>
            </a:br>
            <a:r>
              <a:rPr lang="en-US" dirty="0" smtClean="0"/>
              <a:t>&amp; Concerns</a:t>
            </a:r>
            <a:endParaRPr lang="en-US" dirty="0"/>
          </a:p>
        </p:txBody>
      </p:sp>
    </p:spTree>
    <p:extLst>
      <p:ext uri="{BB962C8B-B14F-4D97-AF65-F5344CB8AC3E}">
        <p14:creationId xmlns:p14="http://schemas.microsoft.com/office/powerpoint/2010/main" val="10420756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System</a:t>
            </a:r>
            <a:br>
              <a:rPr lang="en-US" dirty="0" smtClean="0"/>
            </a:br>
            <a:r>
              <a:rPr lang="en-US" dirty="0" smtClean="0"/>
              <a:t>Constraints &amp;</a:t>
            </a:r>
            <a:br>
              <a:rPr lang="en-US" dirty="0" smtClean="0"/>
            </a:br>
            <a:r>
              <a:rPr lang="en-US" dirty="0" smtClean="0"/>
              <a:t>Failure</a:t>
            </a:r>
            <a:br>
              <a:rPr lang="en-US" dirty="0" smtClean="0"/>
            </a:br>
            <a:r>
              <a:rPr lang="en-US" dirty="0" smtClean="0"/>
              <a:t>Modes</a:t>
            </a:r>
            <a:endParaRPr lang="en-US" dirty="0"/>
          </a:p>
        </p:txBody>
      </p:sp>
      <p:sp>
        <p:nvSpPr>
          <p:cNvPr id="3" name="Content Placeholder 2"/>
          <p:cNvSpPr>
            <a:spLocks noGrp="1"/>
          </p:cNvSpPr>
          <p:nvPr>
            <p:ph idx="1"/>
          </p:nvPr>
        </p:nvSpPr>
        <p:spPr/>
        <p:txBody>
          <a:bodyPr>
            <a:normAutofit fontScale="62500" lnSpcReduction="20000"/>
          </a:bodyPr>
          <a:lstStyle/>
          <a:p>
            <a:r>
              <a:rPr lang="en-US" dirty="0"/>
              <a:t>Remote </a:t>
            </a:r>
            <a:r>
              <a:rPr lang="en-US" dirty="0" smtClean="0"/>
              <a:t>APIs </a:t>
            </a:r>
            <a:r>
              <a:rPr lang="en-US" dirty="0"/>
              <a:t>(NWS, SWPC) and push notifications rely on </a:t>
            </a:r>
            <a:r>
              <a:rPr lang="en-US" dirty="0" smtClean="0"/>
              <a:t>Internet connectivity</a:t>
            </a:r>
          </a:p>
          <a:p>
            <a:r>
              <a:rPr lang="en-US" dirty="0" err="1" smtClean="0"/>
              <a:t>WireGuard</a:t>
            </a:r>
            <a:r>
              <a:rPr lang="en-US" dirty="0" smtClean="0"/>
              <a:t>/</a:t>
            </a:r>
            <a:r>
              <a:rPr lang="en-US" dirty="0" err="1" smtClean="0"/>
              <a:t>Tailscale</a:t>
            </a:r>
            <a:r>
              <a:rPr lang="en-US" dirty="0" smtClean="0"/>
              <a:t> VPN allows XI/POD communication</a:t>
            </a:r>
          </a:p>
          <a:p>
            <a:pPr lvl="1"/>
            <a:r>
              <a:rPr lang="en-US" b="1" i="1" dirty="0" smtClean="0"/>
              <a:t>VPN failure = </a:t>
            </a:r>
            <a:r>
              <a:rPr lang="en-US" b="1" i="1" u="sng" dirty="0" smtClean="0"/>
              <a:t>no monitoring</a:t>
            </a:r>
          </a:p>
          <a:p>
            <a:r>
              <a:rPr lang="en-US" dirty="0" smtClean="0"/>
              <a:t>Local ISP goes out if there’s a lightning strike nearby</a:t>
            </a:r>
            <a:endParaRPr lang="en-US" dirty="0"/>
          </a:p>
          <a:p>
            <a:pPr lvl="1"/>
            <a:r>
              <a:rPr lang="en-US" b="1" i="1" dirty="0" smtClean="0"/>
              <a:t>No ISP = </a:t>
            </a:r>
            <a:r>
              <a:rPr lang="en-US" b="1" i="1" u="sng" dirty="0" smtClean="0"/>
              <a:t>no monitoring</a:t>
            </a:r>
          </a:p>
          <a:p>
            <a:r>
              <a:rPr lang="en-US" dirty="0" smtClean="0"/>
              <a:t>Grid </a:t>
            </a:r>
            <a:r>
              <a:rPr lang="en-US" dirty="0"/>
              <a:t>brownouts or surges during </a:t>
            </a:r>
            <a:r>
              <a:rPr lang="en-US" dirty="0" smtClean="0"/>
              <a:t>storms </a:t>
            </a:r>
            <a:r>
              <a:rPr lang="en-US" dirty="0"/>
              <a:t>can cause </a:t>
            </a:r>
            <a:r>
              <a:rPr lang="en-US" dirty="0" smtClean="0"/>
              <a:t>reboots </a:t>
            </a:r>
            <a:r>
              <a:rPr lang="en-US" dirty="0"/>
              <a:t>of USB controllers or local </a:t>
            </a:r>
            <a:r>
              <a:rPr lang="en-US" dirty="0" smtClean="0"/>
              <a:t>Pi </a:t>
            </a:r>
            <a:r>
              <a:rPr lang="en-US" dirty="0"/>
              <a:t>/ mini-PC nodes</a:t>
            </a:r>
            <a:r>
              <a:rPr lang="en-US" dirty="0" smtClean="0"/>
              <a:t>.</a:t>
            </a:r>
          </a:p>
          <a:p>
            <a:pPr lvl="1"/>
            <a:r>
              <a:rPr lang="en-US" b="1" i="1" dirty="0" smtClean="0"/>
              <a:t>No power = </a:t>
            </a:r>
            <a:r>
              <a:rPr lang="en-US" b="1" i="1" u="sng" dirty="0" smtClean="0"/>
              <a:t>no monitoring</a:t>
            </a:r>
          </a:p>
          <a:p>
            <a:r>
              <a:rPr lang="en-US" dirty="0"/>
              <a:t>Outdoor rain sensors oxidize; optical cloud sensors accumulate frost/dust; temperature/dew-point calibration shifts over time in Upstate NY winters</a:t>
            </a:r>
            <a:r>
              <a:rPr lang="en-US" dirty="0" smtClean="0"/>
              <a:t>.</a:t>
            </a:r>
          </a:p>
          <a:p>
            <a:pPr lvl="1"/>
            <a:r>
              <a:rPr lang="en-US" b="1" i="1" dirty="0" smtClean="0"/>
              <a:t>No sensors = </a:t>
            </a:r>
            <a:r>
              <a:rPr lang="en-US" b="1" i="1" u="sng" dirty="0" smtClean="0"/>
              <a:t>degraded monitoring</a:t>
            </a:r>
            <a:endParaRPr lang="en-US" b="1" i="1" u="sng" dirty="0"/>
          </a:p>
        </p:txBody>
      </p:sp>
      <p:sp>
        <p:nvSpPr>
          <p:cNvPr id="4" name="Text Placeholder 3"/>
          <p:cNvSpPr>
            <a:spLocks noGrp="1"/>
          </p:cNvSpPr>
          <p:nvPr>
            <p:ph type="body" sz="half" idx="2"/>
          </p:nvPr>
        </p:nvSpPr>
        <p:spPr/>
        <p:txBody>
          <a:bodyPr/>
          <a:lstStyle/>
          <a:p>
            <a:r>
              <a:rPr lang="en-US" i="1" dirty="0" smtClean="0"/>
              <a:t>It’s all fun and games until it rains on your telescope. </a:t>
            </a:r>
            <a:r>
              <a:rPr lang="en-US" i="1" dirty="0"/>
              <a:t> </a:t>
            </a:r>
            <a:r>
              <a:rPr lang="en-US" i="1" dirty="0" smtClean="0"/>
              <a:t>What are some things that we have to be aware of?</a:t>
            </a:r>
          </a:p>
          <a:p>
            <a:endParaRPr lang="en-US" i="1" dirty="0" smtClean="0"/>
          </a:p>
          <a:p>
            <a:r>
              <a:rPr lang="en-US" b="1" dirty="0" smtClean="0"/>
              <a:t>REMOTE EXECUTION and APIs</a:t>
            </a:r>
          </a:p>
          <a:p>
            <a:r>
              <a:rPr lang="en-US" b="1" dirty="0" smtClean="0"/>
              <a:t>VPN DEPENDENCY</a:t>
            </a:r>
          </a:p>
          <a:p>
            <a:r>
              <a:rPr lang="en-US" b="1" dirty="0" smtClean="0"/>
              <a:t>ISP OUTAGES</a:t>
            </a:r>
          </a:p>
          <a:p>
            <a:r>
              <a:rPr lang="en-US" b="1" dirty="0" smtClean="0"/>
              <a:t>POWER GRID INSTABILITY</a:t>
            </a:r>
          </a:p>
          <a:p>
            <a:r>
              <a:rPr lang="en-US" b="1" dirty="0" smtClean="0"/>
              <a:t>SENSOR DRIFT</a:t>
            </a:r>
          </a:p>
        </p:txBody>
      </p:sp>
    </p:spTree>
    <p:extLst>
      <p:ext uri="{BB962C8B-B14F-4D97-AF65-F5344CB8AC3E}">
        <p14:creationId xmlns:p14="http://schemas.microsoft.com/office/powerpoint/2010/main" val="14882522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3791423" cy="6858000"/>
          </a:xfrm>
          <a:prstGeom prst="rect">
            <a:avLst/>
          </a:prstGeom>
        </p:spPr>
      </p:pic>
    </p:spTree>
    <p:extLst>
      <p:ext uri="{BB962C8B-B14F-4D97-AF65-F5344CB8AC3E}">
        <p14:creationId xmlns:p14="http://schemas.microsoft.com/office/powerpoint/2010/main" val="349949199"/>
      </p:ext>
    </p:extLst>
  </p:cSld>
  <p:clrMapOvr>
    <a:masterClrMapping/>
  </p:clrMapOvr>
  <p:transition spd="slow">
    <p:pu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 y="1401763"/>
            <a:ext cx="12163425" cy="40544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01763"/>
            <a:ext cx="9730743" cy="4054476"/>
          </a:xfrm>
          <a:prstGeom prst="rect">
            <a:avLst/>
          </a:prstGeom>
        </p:spPr>
      </p:pic>
    </p:spTree>
    <p:extLst>
      <p:ext uri="{BB962C8B-B14F-4D97-AF65-F5344CB8AC3E}">
        <p14:creationId xmlns:p14="http://schemas.microsoft.com/office/powerpoint/2010/main" val="2330895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b="1" i="1" dirty="0"/>
              <a:t>Treating home automation with </a:t>
            </a:r>
            <a:r>
              <a:rPr lang="en-US" b="1" i="1" dirty="0" smtClean="0"/>
              <a:t>enterprise-grade</a:t>
            </a:r>
            <a:br>
              <a:rPr lang="en-US" b="1" i="1" dirty="0" smtClean="0"/>
            </a:br>
            <a:r>
              <a:rPr lang="en-US" b="1" i="1" dirty="0" smtClean="0"/>
              <a:t>IT </a:t>
            </a:r>
            <a:r>
              <a:rPr lang="en-US" b="1" i="1" dirty="0"/>
              <a:t>infrastructure </a:t>
            </a:r>
            <a:r>
              <a:rPr lang="en-US" b="1" i="1" dirty="0" smtClean="0"/>
              <a:t>discipline.</a:t>
            </a:r>
            <a:endParaRPr lang="en-US" b="1" dirty="0"/>
          </a:p>
        </p:txBody>
      </p:sp>
      <p:sp>
        <p:nvSpPr>
          <p:cNvPr id="3" name="Title 2"/>
          <p:cNvSpPr>
            <a:spLocks noGrp="1"/>
          </p:cNvSpPr>
          <p:nvPr>
            <p:ph type="ctrTitle"/>
          </p:nvPr>
        </p:nvSpPr>
        <p:spPr>
          <a:xfrm>
            <a:off x="0" y="1911096"/>
            <a:ext cx="12192000" cy="2971800"/>
          </a:xfrm>
        </p:spPr>
        <p:txBody>
          <a:bodyPr/>
          <a:lstStyle/>
          <a:p>
            <a:r>
              <a:rPr lang="en-US" dirty="0" smtClean="0"/>
              <a:t>Is it Really “Remote”</a:t>
            </a:r>
            <a:br>
              <a:rPr lang="en-US" dirty="0" smtClean="0"/>
            </a:br>
            <a:r>
              <a:rPr lang="en-US" dirty="0" smtClean="0"/>
              <a:t>if it’s in your Back Yard?</a:t>
            </a:r>
            <a:endParaRPr lang="en-US" dirty="0"/>
          </a:p>
        </p:txBody>
      </p:sp>
    </p:spTree>
    <p:extLst>
      <p:ext uri="{BB962C8B-B14F-4D97-AF65-F5344CB8AC3E}">
        <p14:creationId xmlns:p14="http://schemas.microsoft.com/office/powerpoint/2010/main" val="1685943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Operational</a:t>
            </a:r>
            <a:br>
              <a:rPr lang="en-US" dirty="0" smtClean="0"/>
            </a:br>
            <a:r>
              <a:rPr lang="en-US" dirty="0" smtClean="0"/>
              <a:t>Lessons</a:t>
            </a:r>
            <a:br>
              <a:rPr lang="en-US" dirty="0" smtClean="0"/>
            </a:br>
            <a:r>
              <a:rPr lang="en-US" dirty="0" smtClean="0"/>
              <a:t>Learned</a:t>
            </a:r>
            <a:endParaRPr lang="en-US" dirty="0"/>
          </a:p>
        </p:txBody>
      </p:sp>
      <p:sp>
        <p:nvSpPr>
          <p:cNvPr id="3" name="Content Placeholder 2"/>
          <p:cNvSpPr>
            <a:spLocks noGrp="1"/>
          </p:cNvSpPr>
          <p:nvPr>
            <p:ph idx="1"/>
          </p:nvPr>
        </p:nvSpPr>
        <p:spPr/>
        <p:txBody>
          <a:bodyPr>
            <a:noAutofit/>
          </a:bodyPr>
          <a:lstStyle/>
          <a:p>
            <a:r>
              <a:rPr lang="en-US" sz="1600" dirty="0"/>
              <a:t>Even if it’s 50 </a:t>
            </a:r>
            <a:r>
              <a:rPr lang="en-US" sz="1600" dirty="0" smtClean="0"/>
              <a:t>yards away </a:t>
            </a:r>
            <a:r>
              <a:rPr lang="en-US" sz="1600" dirty="0"/>
              <a:t>in the backyard, pulling on boots at 3:00 AM in a sub-zero Upstate NY snowstorm to </a:t>
            </a:r>
            <a:r>
              <a:rPr lang="en-US" sz="1600" dirty="0" smtClean="0"/>
              <a:t>close the POD represents real potential for catastrophic failure.</a:t>
            </a:r>
          </a:p>
          <a:p>
            <a:r>
              <a:rPr lang="en-US" sz="1600" dirty="0"/>
              <a:t>High-value optics and sensitive electronics demand the same monitoring rigor, state logic, and redundancy as a corporate datacenter</a:t>
            </a:r>
            <a:r>
              <a:rPr lang="en-US" sz="1600" dirty="0" smtClean="0"/>
              <a:t>.</a:t>
            </a:r>
          </a:p>
          <a:p>
            <a:r>
              <a:rPr lang="en-US" sz="1600" dirty="0"/>
              <a:t>Context-aware state logic </a:t>
            </a:r>
            <a:r>
              <a:rPr lang="en-US" sz="1600" dirty="0" smtClean="0"/>
              <a:t>such as parent/child relationships, dependences, and BPI </a:t>
            </a:r>
            <a:r>
              <a:rPr lang="en-US" sz="1600" dirty="0"/>
              <a:t>prevents alert </a:t>
            </a:r>
            <a:r>
              <a:rPr lang="en-US" sz="1600" dirty="0" smtClean="0"/>
              <a:t>fatigue, saving </a:t>
            </a:r>
            <a:r>
              <a:rPr lang="en-US" sz="1600" dirty="0"/>
              <a:t>both equipment and your </a:t>
            </a:r>
            <a:r>
              <a:rPr lang="en-US" sz="1600" dirty="0" smtClean="0"/>
              <a:t>sleep.</a:t>
            </a:r>
          </a:p>
          <a:p>
            <a:r>
              <a:rPr lang="en-US" sz="1600" dirty="0"/>
              <a:t>Standard IT monitoring tools adapt remarkably well to real-world hardware, </a:t>
            </a:r>
            <a:r>
              <a:rPr lang="en-US" sz="1600" dirty="0" err="1"/>
              <a:t>IoT</a:t>
            </a:r>
            <a:r>
              <a:rPr lang="en-US" sz="1600" dirty="0"/>
              <a:t> streams, and physical safety automation</a:t>
            </a:r>
            <a:r>
              <a:rPr lang="en-US" sz="1600" dirty="0" smtClean="0"/>
              <a:t>.  This is all OSS.*</a:t>
            </a:r>
          </a:p>
          <a:p>
            <a:r>
              <a:rPr lang="en-US" sz="1600" dirty="0"/>
              <a:t>Keeping telemetry collection, decision logic, and physical alert execution decoupled makes the system modular, resilient, and easy to maintain</a:t>
            </a:r>
            <a:r>
              <a:rPr lang="en-US" sz="1600" dirty="0" smtClean="0"/>
              <a:t>.</a:t>
            </a:r>
          </a:p>
          <a:p>
            <a:r>
              <a:rPr lang="en-US" sz="1600" dirty="0"/>
              <a:t>Autonomous safety automation turns a high-stress hobby into a reliable, hands-off imaging operation.</a:t>
            </a:r>
          </a:p>
        </p:txBody>
      </p:sp>
      <p:sp>
        <p:nvSpPr>
          <p:cNvPr id="4" name="Text Placeholder 3"/>
          <p:cNvSpPr>
            <a:spLocks noGrp="1"/>
          </p:cNvSpPr>
          <p:nvPr>
            <p:ph type="body" sz="half" idx="2"/>
          </p:nvPr>
        </p:nvSpPr>
        <p:spPr/>
        <p:txBody>
          <a:bodyPr>
            <a:normAutofit/>
          </a:bodyPr>
          <a:lstStyle/>
          <a:p>
            <a:r>
              <a:rPr lang="en-US" i="1" dirty="0" smtClean="0"/>
              <a:t>“Remote” is not a distance, it’s a mindset.</a:t>
            </a:r>
          </a:p>
          <a:p>
            <a:endParaRPr lang="en-US" b="1" dirty="0" smtClean="0"/>
          </a:p>
          <a:p>
            <a:r>
              <a:rPr lang="en-US" b="1" dirty="0" smtClean="0"/>
              <a:t>TREAT PHYSICAL ASSETS LIKE CRITICAL INFRASTRUCTURE</a:t>
            </a:r>
          </a:p>
          <a:p>
            <a:r>
              <a:rPr lang="en-US" b="1" dirty="0" smtClean="0"/>
              <a:t>ALERT QUALITY OVER ALERT QUANTITY</a:t>
            </a:r>
          </a:p>
          <a:p>
            <a:r>
              <a:rPr lang="en-US" b="1" dirty="0" smtClean="0"/>
              <a:t>NAGIOS XI BEYOND THE DATACENTER</a:t>
            </a:r>
          </a:p>
          <a:p>
            <a:r>
              <a:rPr lang="en-US" b="1" dirty="0" smtClean="0"/>
              <a:t>DECOUPLED ARCHITECTURE WORKS</a:t>
            </a:r>
          </a:p>
          <a:p>
            <a:r>
              <a:rPr lang="en-US" b="1" dirty="0" smtClean="0"/>
              <a:t>PEACE OF MIND</a:t>
            </a:r>
          </a:p>
        </p:txBody>
      </p:sp>
      <p:sp>
        <p:nvSpPr>
          <p:cNvPr id="5" name="TextBox 4"/>
          <p:cNvSpPr txBox="1"/>
          <p:nvPr/>
        </p:nvSpPr>
        <p:spPr>
          <a:xfrm>
            <a:off x="6230112" y="6488668"/>
            <a:ext cx="5391219" cy="276999"/>
          </a:xfrm>
          <a:prstGeom prst="rect">
            <a:avLst/>
          </a:prstGeom>
          <a:noFill/>
        </p:spPr>
        <p:txBody>
          <a:bodyPr wrap="none" rtlCol="0">
            <a:spAutoFit/>
          </a:bodyPr>
          <a:lstStyle/>
          <a:p>
            <a:r>
              <a:rPr lang="en-US" sz="1200" dirty="0" smtClean="0">
                <a:latin typeface="Roboto" panose="02000000000000000000" pitchFamily="2" charset="0"/>
                <a:ea typeface="Roboto" panose="02000000000000000000" pitchFamily="2" charset="0"/>
                <a:cs typeface="Roboto" panose="02000000000000000000" pitchFamily="2" charset="0"/>
              </a:rPr>
              <a:t>*Nagios XI is not OSS but you could do all this with Core.</a:t>
            </a:r>
            <a:endParaRPr lang="en-US" sz="12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1820388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3791423" cy="6858000"/>
          </a:xfrm>
          <a:prstGeom prst="rect">
            <a:avLst/>
          </a:prstGeom>
        </p:spPr>
      </p:pic>
    </p:spTree>
    <p:extLst>
      <p:ext uri="{BB962C8B-B14F-4D97-AF65-F5344CB8AC3E}">
        <p14:creationId xmlns:p14="http://schemas.microsoft.com/office/powerpoint/2010/main" val="33390849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b="1" i="1" dirty="0" err="1" smtClean="0"/>
              <a:t>Grafana</a:t>
            </a:r>
            <a:r>
              <a:rPr lang="en-US" b="1" i="1" dirty="0" smtClean="0"/>
              <a:t> for the Time Series Data Visualization Win!</a:t>
            </a:r>
            <a:endParaRPr lang="en-US" b="1" dirty="0"/>
          </a:p>
        </p:txBody>
      </p:sp>
      <p:sp>
        <p:nvSpPr>
          <p:cNvPr id="3" name="Title 2"/>
          <p:cNvSpPr>
            <a:spLocks noGrp="1"/>
          </p:cNvSpPr>
          <p:nvPr>
            <p:ph type="ctrTitle"/>
          </p:nvPr>
        </p:nvSpPr>
        <p:spPr>
          <a:xfrm>
            <a:off x="0" y="1911096"/>
            <a:ext cx="12192000" cy="2971800"/>
          </a:xfrm>
        </p:spPr>
        <p:txBody>
          <a:bodyPr/>
          <a:lstStyle/>
          <a:p>
            <a:r>
              <a:rPr lang="en-US" dirty="0" err="1" smtClean="0"/>
              <a:t>Grafana</a:t>
            </a:r>
            <a:endParaRPr lang="en-US" dirty="0"/>
          </a:p>
        </p:txBody>
      </p:sp>
    </p:spTree>
    <p:extLst>
      <p:ext uri="{BB962C8B-B14F-4D97-AF65-F5344CB8AC3E}">
        <p14:creationId xmlns:p14="http://schemas.microsoft.com/office/powerpoint/2010/main" val="30931356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Dropbox\EverWatch.global\Presentations and Talks\Nagios 2026\AstropotaPOD\4nJaTg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24018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477752"/>
      </p:ext>
    </p:extLst>
  </p:cSld>
  <p:clrMapOvr>
    <a:masterClrMapping/>
  </p:clrMapOvr>
  <p:transition spd="slow">
    <p:pu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Dropbox\EverWatch.global\Presentations and Talks\Nagios 2026\AstropotaPOD\Screenshot 2026-08-26 at 09-06-05 AstropotaPOD - Dashboards - Grafa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379142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667815"/>
      </p:ext>
    </p:extLst>
  </p:cSld>
  <p:clrMapOvr>
    <a:masterClrMapping/>
  </p:clrMapOvr>
  <p:transition spd="slow">
    <p:pu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Dropbox\EverWatch.global\Presentations and Talks\Nagios 2026\AstropotaPOD\Screenshot 2026-08-26 at 09-06-18 AstropotaPOD - Dashboards - Grafa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914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370303"/>
      </p:ext>
    </p:extLst>
  </p:cSld>
  <p:clrMapOvr>
    <a:masterClrMapping/>
  </p:clrMapOvr>
  <p:transition spd="slow">
    <p:push/>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Dropbox\EverWatch.global\Presentations and Talks\Nagios 2026\AstropotaPOD\Screenshot 2026-08-26 at 09-06-26 AstropotaPOD - Dashboards - Grafa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3898689" cy="6911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667419"/>
      </p:ext>
    </p:extLst>
  </p:cSld>
  <p:clrMapOvr>
    <a:masterClrMapping/>
  </p:clrMapOvr>
  <p:transition spd="slow">
    <p:pu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Dropbox\EverWatch.global\Presentations and Talks\Nagios 2026\AstropotaPOD\Screenshot 2026-08-26 at 09-06-34 AstropotaPOD - Dashboards - Grafa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914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367219"/>
      </p:ext>
    </p:extLst>
  </p:cSld>
  <p:clrMapOvr>
    <a:masterClrMapping/>
  </p:clrMapOvr>
  <p:transition spd="slow">
    <p:pu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Dropbox\EverWatch.global\Presentations and Talks\Nagios 2026\AstropotaPOD\Screenshot 2026-08-26 at 09-10-47 AstropotaPOD - Dashboards - Grafa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379142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379095"/>
      </p:ext>
    </p:extLst>
  </p:cSld>
  <p:clrMapOvr>
    <a:masterClrMapping/>
  </p:clrMapOvr>
  <p:transition spd="slow">
    <p:push/>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Dropbox\EverWatch.global\Presentations and Talks\Nagios 2026\AstropotaPOD\Screenshot 2026-08-26 at 09-11-16 AstropotaPOD - Dashboards - Grafa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8059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132362"/>
      </p:ext>
    </p:extLst>
  </p:cSld>
  <p:clrMapOvr>
    <a:masterClrMapping/>
  </p:clrMapOvr>
  <p:transition spd="slow">
    <p:pu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6012" y="0"/>
            <a:ext cx="9419975" cy="6858000"/>
          </a:xfrm>
          <a:prstGeom prst="rect">
            <a:avLst/>
          </a:prstGeom>
        </p:spPr>
      </p:pic>
    </p:spTree>
    <p:extLst>
      <p:ext uri="{BB962C8B-B14F-4D97-AF65-F5344CB8AC3E}">
        <p14:creationId xmlns:p14="http://schemas.microsoft.com/office/powerpoint/2010/main" val="3157145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71600"/>
            <a:ext cx="12344400" cy="8229600"/>
          </a:xfrm>
          <a:prstGeom prst="rect">
            <a:avLst/>
          </a:prstGeom>
        </p:spPr>
      </p:pic>
      <p:sp>
        <p:nvSpPr>
          <p:cNvPr id="2" name="Subtitle 1"/>
          <p:cNvSpPr>
            <a:spLocks noGrp="1"/>
          </p:cNvSpPr>
          <p:nvPr>
            <p:ph type="subTitle" idx="1"/>
          </p:nvPr>
        </p:nvSpPr>
        <p:spPr/>
        <p:txBody>
          <a:bodyPr/>
          <a:lstStyle/>
          <a:p>
            <a:r>
              <a:rPr lang="en-US" b="1" dirty="0"/>
              <a:t>Eric Loyd | The </a:t>
            </a:r>
            <a:r>
              <a:rPr lang="en-US" b="1" dirty="0" err="1"/>
              <a:t>Astropotamus</a:t>
            </a:r>
            <a:r>
              <a:rPr lang="en-US" b="1" dirty="0"/>
              <a:t> | https://</a:t>
            </a:r>
            <a:r>
              <a:rPr lang="en-US" b="1" dirty="0" smtClean="0"/>
              <a:t>astropotamus.com</a:t>
            </a:r>
            <a:endParaRPr lang="en-US" b="1" dirty="0"/>
          </a:p>
        </p:txBody>
      </p:sp>
      <p:sp>
        <p:nvSpPr>
          <p:cNvPr id="3" name="Title 2"/>
          <p:cNvSpPr>
            <a:spLocks noGrp="1"/>
          </p:cNvSpPr>
          <p:nvPr>
            <p:ph type="ctrTitle"/>
          </p:nvPr>
        </p:nvSpPr>
        <p:spPr>
          <a:xfrm>
            <a:off x="1400810" y="1488077"/>
            <a:ext cx="11423650" cy="2968532"/>
          </a:xfrm>
        </p:spPr>
        <p:txBody>
          <a:bodyPr/>
          <a:lstStyle/>
          <a:p>
            <a:r>
              <a:rPr lang="en-US" dirty="0" smtClean="0"/>
              <a:t>Questions?</a:t>
            </a:r>
            <a:endParaRPr lang="en-US" dirty="0"/>
          </a:p>
        </p:txBody>
      </p:sp>
      <p:sp>
        <p:nvSpPr>
          <p:cNvPr id="5" name="Rectangle 4"/>
          <p:cNvSpPr/>
          <p:nvPr/>
        </p:nvSpPr>
        <p:spPr>
          <a:xfrm>
            <a:off x="0" y="0"/>
            <a:ext cx="11982768" cy="2308324"/>
          </a:xfrm>
          <a:prstGeom prst="rect">
            <a:avLst/>
          </a:prstGeom>
          <a:noFill/>
        </p:spPr>
        <p:txBody>
          <a:bodyPr wrap="none" lIns="91440" tIns="45720" rIns="91440" bIns="45720">
            <a:spAutoFit/>
          </a:bodyPr>
          <a:lstStyle/>
          <a:p>
            <a:pPr algn="ctr"/>
            <a:r>
              <a:rPr lang="en-US" sz="48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https://astropotamus.com/nwc2026</a:t>
            </a:r>
          </a:p>
          <a:p>
            <a:pPr algn="ctr"/>
            <a:r>
              <a:rPr lang="en-US"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Clear skies, and I’ll</a:t>
            </a:r>
            <a:br>
              <a:rPr lang="en-US"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en-US"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see you in the dark!</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 y="1534269"/>
            <a:ext cx="3840480" cy="3840480"/>
          </a:xfrm>
          <a:prstGeom prst="rect">
            <a:avLst/>
          </a:prstGeom>
        </p:spPr>
      </p:pic>
    </p:spTree>
    <p:extLst>
      <p:ext uri="{BB962C8B-B14F-4D97-AF65-F5344CB8AC3E}">
        <p14:creationId xmlns:p14="http://schemas.microsoft.com/office/powerpoint/2010/main" val="6088948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NWC_PPT_Colors">
      <a:dk1>
        <a:srgbClr val="121212"/>
      </a:dk1>
      <a:lt1>
        <a:srgbClr val="FFFFFF"/>
      </a:lt1>
      <a:dk2>
        <a:srgbClr val="010B1D"/>
      </a:dk2>
      <a:lt2>
        <a:srgbClr val="DBE7FE"/>
      </a:lt2>
      <a:accent1>
        <a:srgbClr val="4D89F9"/>
      </a:accent1>
      <a:accent2>
        <a:srgbClr val="60D2D2"/>
      </a:accent2>
      <a:accent3>
        <a:srgbClr val="091833"/>
      </a:accent3>
      <a:accent4>
        <a:srgbClr val="102449"/>
      </a:accent4>
      <a:accent5>
        <a:srgbClr val="DBE7FE"/>
      </a:accent5>
      <a:accent6>
        <a:srgbClr val="94B8FB"/>
      </a:accent6>
      <a:hlink>
        <a:srgbClr val="CADCFD"/>
      </a:hlink>
      <a:folHlink>
        <a:srgbClr val="CADCF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NWC2026_PresentationTemplate" id="{3D1F1F97-0396-F746-B37E-B9176279C41B}" vid="{CDFC83FE-3DA2-6C4E-87EC-1CC69CF270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NWC2026_PresentationTemplate</Template>
  <TotalTime>367</TotalTime>
  <Words>2994</Words>
  <Application>Microsoft Office PowerPoint</Application>
  <PresentationFormat>Custom</PresentationFormat>
  <Paragraphs>255</Paragraphs>
  <Slides>50</Slides>
  <Notes>17</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When the Universe is Your Infrastructure Orchestrating a Semi-Autonomous Astronomical Observatory with Nagios XI, Alexa, Smart IoT Integration, and Real-Time Monitoring</vt:lpstr>
      <vt:lpstr>PowerPoint Presentation</vt:lpstr>
      <vt:lpstr>What is an AstropotaPOD? A semi-autonomous backyard observatory protecting precision astrophotography gear under an open sky.</vt:lpstr>
      <vt:lpstr>The Operational Challenge</vt:lpstr>
      <vt:lpstr>The Monitoring Requirements</vt:lpstr>
      <vt:lpstr>PowerPoint Presentation</vt:lpstr>
      <vt:lpstr>PowerPoint Presentation</vt:lpstr>
      <vt:lpstr>Building the Brain</vt:lpstr>
      <vt:lpstr>PowerPoint Presentation</vt:lpstr>
      <vt:lpstr>High-Level System Architecture</vt:lpstr>
      <vt:lpstr>PowerPoint Presentation</vt:lpstr>
      <vt:lpstr>PowerPoint Presentation</vt:lpstr>
      <vt:lpstr>Data Harvesting: Sensors, Protocols, &amp; APIs</vt:lpstr>
      <vt:lpstr>External Data Sources (The Environment)</vt:lpstr>
      <vt:lpstr>PowerPoint Presentation</vt:lpstr>
      <vt:lpstr>PowerPoint Presentation</vt:lpstr>
      <vt:lpstr>Normalizing Disparate Streams</vt:lpstr>
      <vt:lpstr>Nagios as the Conductor</vt:lpstr>
      <vt:lpstr>Nagios as the Conductor</vt:lpstr>
      <vt:lpstr>PowerPoint Presentation</vt:lpstr>
      <vt:lpstr>PowerPoint Presentation</vt:lpstr>
      <vt:lpstr>State-Aware Logic: Nagios BPI</vt:lpstr>
      <vt:lpstr>Why Simple Checks Fail </vt:lpstr>
      <vt:lpstr>BPI Decision Matrix </vt:lpstr>
      <vt:lpstr>PowerPoint Presentation</vt:lpstr>
      <vt:lpstr>PowerPoint Presentation</vt:lpstr>
      <vt:lpstr>Real-World Alerts &amp; Escalation</vt:lpstr>
      <vt:lpstr>Notification Sequence</vt:lpstr>
      <vt:lpstr>PowerPoint Presentation</vt:lpstr>
      <vt:lpstr>PowerPoint Presentation</vt:lpstr>
      <vt:lpstr>Live Demo?</vt:lpstr>
      <vt:lpstr>PowerPoint Presentation</vt:lpstr>
      <vt:lpstr>PowerPoint Presentation</vt:lpstr>
      <vt:lpstr>Considerations &amp; Concerns</vt:lpstr>
      <vt:lpstr>System Constraints &amp; Failure Modes</vt:lpstr>
      <vt:lpstr>PowerPoint Presentation</vt:lpstr>
      <vt:lpstr>PowerPoint Presentation</vt:lpstr>
      <vt:lpstr>Is it Really “Remote” if it’s in your Back Yard?</vt:lpstr>
      <vt:lpstr>Operational Lessons Learned</vt:lpstr>
      <vt:lpstr>PowerPoint Presentation</vt:lpstr>
      <vt:lpstr>Grafana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Adamson</dc:creator>
  <cp:lastModifiedBy>Eric</cp:lastModifiedBy>
  <cp:revision>63</cp:revision>
  <dcterms:created xsi:type="dcterms:W3CDTF">2026-01-22T16:38:07Z</dcterms:created>
  <dcterms:modified xsi:type="dcterms:W3CDTF">2026-09-15T22:47:09Z</dcterms:modified>
</cp:coreProperties>
</file>